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7">
  <p:sldMasterIdLst>
    <p:sldMasterId id="2147483648" r:id="rId1"/>
    <p:sldMasterId id="2147483661" r:id="rId2"/>
  </p:sldMasterIdLst>
  <p:notesMasterIdLst>
    <p:notesMasterId r:id="rId17"/>
  </p:notesMasterIdLst>
  <p:handoutMasterIdLst>
    <p:handoutMasterId r:id="rId18"/>
  </p:handoutMasterIdLst>
  <p:sldIdLst>
    <p:sldId id="539" r:id="rId3"/>
    <p:sldId id="818" r:id="rId4"/>
    <p:sldId id="712" r:id="rId5"/>
    <p:sldId id="882" r:id="rId6"/>
    <p:sldId id="883" r:id="rId7"/>
    <p:sldId id="899" r:id="rId8"/>
    <p:sldId id="885" r:id="rId9"/>
    <p:sldId id="894" r:id="rId10"/>
    <p:sldId id="890" r:id="rId11"/>
    <p:sldId id="895" r:id="rId12"/>
    <p:sldId id="896" r:id="rId13"/>
    <p:sldId id="897" r:id="rId14"/>
    <p:sldId id="898" r:id="rId15"/>
    <p:sldId id="759" r:id="rId16"/>
  </p:sldIdLst>
  <p:sldSz cx="9144000" cy="6858000" type="screen4x3"/>
  <p:notesSz cx="7100888" cy="9388475"/>
  <p:custDataLst>
    <p:tags r:id="rId19"/>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830D"/>
    <a:srgbClr val="087600"/>
    <a:srgbClr val="182F92"/>
    <a:srgbClr val="163794"/>
    <a:srgbClr val="006C1F"/>
    <a:srgbClr val="FF9933"/>
    <a:srgbClr val="99117C"/>
    <a:srgbClr val="348A20"/>
    <a:srgbClr val="A47D00"/>
    <a:srgbClr val="A923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5" autoAdjust="0"/>
    <p:restoredTop sz="94434" autoAdjust="0"/>
  </p:normalViewPr>
  <p:slideViewPr>
    <p:cSldViewPr>
      <p:cViewPr varScale="1">
        <p:scale>
          <a:sx n="74" d="100"/>
          <a:sy n="74" d="100"/>
        </p:scale>
        <p:origin x="1320" y="54"/>
      </p:cViewPr>
      <p:guideLst>
        <p:guide orient="horz" pos="2160"/>
        <p:guide pos="2880"/>
      </p:guideLst>
    </p:cSldViewPr>
  </p:slideViewPr>
  <p:outlineViewPr>
    <p:cViewPr>
      <p:scale>
        <a:sx n="33" d="100"/>
        <a:sy n="33" d="100"/>
      </p:scale>
      <p:origin x="0" y="-1512"/>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71054"/>
          </a:xfrm>
          <a:prstGeom prst="rect">
            <a:avLst/>
          </a:prstGeom>
        </p:spPr>
        <p:txBody>
          <a:bodyPr vert="horz" lIns="94221" tIns="47110" rIns="94221" bIns="47110" rtlCol="0"/>
          <a:lstStyle>
            <a:lvl1pPr algn="l">
              <a:defRPr sz="1200"/>
            </a:lvl1pPr>
          </a:lstStyle>
          <a:p>
            <a:endParaRPr lang="en-US"/>
          </a:p>
        </p:txBody>
      </p:sp>
      <p:sp>
        <p:nvSpPr>
          <p:cNvPr id="3" name="Date Placeholder 2"/>
          <p:cNvSpPr>
            <a:spLocks noGrp="1"/>
          </p:cNvSpPr>
          <p:nvPr>
            <p:ph type="dt" sz="quarter" idx="1"/>
          </p:nvPr>
        </p:nvSpPr>
        <p:spPr>
          <a:xfrm>
            <a:off x="4022197" y="1"/>
            <a:ext cx="3077051" cy="471054"/>
          </a:xfrm>
          <a:prstGeom prst="rect">
            <a:avLst/>
          </a:prstGeom>
        </p:spPr>
        <p:txBody>
          <a:bodyPr vert="horz" lIns="94221" tIns="47110" rIns="94221" bIns="47110" rtlCol="0"/>
          <a:lstStyle>
            <a:lvl1pPr algn="r">
              <a:defRPr sz="1200"/>
            </a:lvl1pPr>
          </a:lstStyle>
          <a:p>
            <a:fld id="{AFABF1F1-2F9B-4F88-BB8B-748BBA72395E}" type="datetimeFigureOut">
              <a:rPr lang="en-US" smtClean="0"/>
              <a:t>15/1/2019</a:t>
            </a:fld>
            <a:endParaRPr lang="en-US"/>
          </a:p>
        </p:txBody>
      </p:sp>
      <p:sp>
        <p:nvSpPr>
          <p:cNvPr id="4" name="Footer Placeholder 3"/>
          <p:cNvSpPr>
            <a:spLocks noGrp="1"/>
          </p:cNvSpPr>
          <p:nvPr>
            <p:ph type="ftr" sz="quarter" idx="2"/>
          </p:nvPr>
        </p:nvSpPr>
        <p:spPr>
          <a:xfrm>
            <a:off x="4" y="8917426"/>
            <a:ext cx="3077051" cy="471053"/>
          </a:xfrm>
          <a:prstGeom prst="rect">
            <a:avLst/>
          </a:prstGeom>
        </p:spPr>
        <p:txBody>
          <a:bodyPr vert="horz" lIns="94221" tIns="47110" rIns="94221" bIns="47110" rtlCol="0" anchor="b"/>
          <a:lstStyle>
            <a:lvl1pPr algn="l">
              <a:defRPr sz="1200"/>
            </a:lvl1pPr>
          </a:lstStyle>
          <a:p>
            <a:endParaRPr lang="en-US"/>
          </a:p>
        </p:txBody>
      </p:sp>
      <p:sp>
        <p:nvSpPr>
          <p:cNvPr id="5" name="Slide Number Placeholder 4"/>
          <p:cNvSpPr>
            <a:spLocks noGrp="1"/>
          </p:cNvSpPr>
          <p:nvPr>
            <p:ph type="sldNum" sz="quarter" idx="3"/>
          </p:nvPr>
        </p:nvSpPr>
        <p:spPr>
          <a:xfrm>
            <a:off x="4022197" y="8917426"/>
            <a:ext cx="3077051" cy="471053"/>
          </a:xfrm>
          <a:prstGeom prst="rect">
            <a:avLst/>
          </a:prstGeom>
        </p:spPr>
        <p:txBody>
          <a:bodyPr vert="horz" lIns="94221" tIns="47110" rIns="94221" bIns="47110" rtlCol="0" anchor="b"/>
          <a:lstStyle>
            <a:lvl1pPr algn="r">
              <a:defRPr sz="1200"/>
            </a:lvl1pPr>
          </a:lstStyle>
          <a:p>
            <a:fld id="{DE0D23D6-16D4-4FAA-ACC9-16B7A5139262}" type="slidenum">
              <a:rPr lang="en-US" smtClean="0"/>
              <a:t>‹#›</a:t>
            </a:fld>
            <a:endParaRPr lang="en-US"/>
          </a:p>
        </p:txBody>
      </p:sp>
    </p:spTree>
    <p:extLst>
      <p:ext uri="{BB962C8B-B14F-4D97-AF65-F5344CB8AC3E}">
        <p14:creationId xmlns:p14="http://schemas.microsoft.com/office/powerpoint/2010/main" val="23464278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69424"/>
          </a:xfrm>
          <a:prstGeom prst="rect">
            <a:avLst/>
          </a:prstGeom>
        </p:spPr>
        <p:txBody>
          <a:bodyPr vert="horz" lIns="94221" tIns="47110" rIns="94221" bIns="47110" rtlCol="0"/>
          <a:lstStyle>
            <a:lvl1pPr algn="l">
              <a:defRPr sz="1200"/>
            </a:lvl1pPr>
          </a:lstStyle>
          <a:p>
            <a:endParaRPr lang="vi-VN"/>
          </a:p>
        </p:txBody>
      </p:sp>
      <p:sp>
        <p:nvSpPr>
          <p:cNvPr id="3" name="Date Placeholder 2"/>
          <p:cNvSpPr>
            <a:spLocks noGrp="1"/>
          </p:cNvSpPr>
          <p:nvPr>
            <p:ph type="dt" idx="1"/>
          </p:nvPr>
        </p:nvSpPr>
        <p:spPr>
          <a:xfrm>
            <a:off x="4022197" y="1"/>
            <a:ext cx="3077051" cy="469424"/>
          </a:xfrm>
          <a:prstGeom prst="rect">
            <a:avLst/>
          </a:prstGeom>
        </p:spPr>
        <p:txBody>
          <a:bodyPr vert="horz" lIns="94221" tIns="47110" rIns="94221" bIns="47110" rtlCol="0"/>
          <a:lstStyle>
            <a:lvl1pPr algn="r">
              <a:defRPr sz="1200"/>
            </a:lvl1pPr>
          </a:lstStyle>
          <a:p>
            <a:fld id="{09202B48-C058-4097-BA0F-5987ABBB4CC4}" type="datetimeFigureOut">
              <a:rPr lang="vi-VN" smtClean="0"/>
              <a:pPr/>
              <a:t>15/01/2019</a:t>
            </a:fld>
            <a:endParaRPr lang="vi-VN"/>
          </a:p>
        </p:txBody>
      </p:sp>
      <p:sp>
        <p:nvSpPr>
          <p:cNvPr id="4" name="Slide Image Placeholder 3"/>
          <p:cNvSpPr>
            <a:spLocks noGrp="1" noRot="1" noChangeAspect="1"/>
          </p:cNvSpPr>
          <p:nvPr>
            <p:ph type="sldImg" idx="2"/>
          </p:nvPr>
        </p:nvSpPr>
        <p:spPr>
          <a:xfrm>
            <a:off x="1203325" y="704850"/>
            <a:ext cx="4694238" cy="3521075"/>
          </a:xfrm>
          <a:prstGeom prst="rect">
            <a:avLst/>
          </a:prstGeom>
          <a:noFill/>
          <a:ln w="12700">
            <a:solidFill>
              <a:prstClr val="black"/>
            </a:solidFill>
          </a:ln>
        </p:spPr>
        <p:txBody>
          <a:bodyPr vert="horz" lIns="94221" tIns="47110" rIns="94221" bIns="47110" rtlCol="0" anchor="ctr"/>
          <a:lstStyle/>
          <a:p>
            <a:endParaRPr lang="vi-VN"/>
          </a:p>
        </p:txBody>
      </p:sp>
      <p:sp>
        <p:nvSpPr>
          <p:cNvPr id="5" name="Notes Placeholder 4"/>
          <p:cNvSpPr>
            <a:spLocks noGrp="1"/>
          </p:cNvSpPr>
          <p:nvPr>
            <p:ph type="body" sz="quarter" idx="3"/>
          </p:nvPr>
        </p:nvSpPr>
        <p:spPr>
          <a:xfrm>
            <a:off x="710089" y="4459527"/>
            <a:ext cx="5680710" cy="4224814"/>
          </a:xfrm>
          <a:prstGeom prst="rect">
            <a:avLst/>
          </a:prstGeom>
        </p:spPr>
        <p:txBody>
          <a:bodyPr vert="horz" lIns="94221" tIns="47110" rIns="94221" bIns="4711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4" y="8917423"/>
            <a:ext cx="3077051" cy="469424"/>
          </a:xfrm>
          <a:prstGeom prst="rect">
            <a:avLst/>
          </a:prstGeom>
        </p:spPr>
        <p:txBody>
          <a:bodyPr vert="horz" lIns="94221" tIns="47110" rIns="94221" bIns="47110" rtlCol="0" anchor="b"/>
          <a:lstStyle>
            <a:lvl1pPr algn="l">
              <a:defRPr sz="1200"/>
            </a:lvl1pPr>
          </a:lstStyle>
          <a:p>
            <a:endParaRPr lang="vi-VN"/>
          </a:p>
        </p:txBody>
      </p:sp>
      <p:sp>
        <p:nvSpPr>
          <p:cNvPr id="7" name="Slide Number Placeholder 6"/>
          <p:cNvSpPr>
            <a:spLocks noGrp="1"/>
          </p:cNvSpPr>
          <p:nvPr>
            <p:ph type="sldNum" sz="quarter" idx="5"/>
          </p:nvPr>
        </p:nvSpPr>
        <p:spPr>
          <a:xfrm>
            <a:off x="4022197" y="8917423"/>
            <a:ext cx="3077051" cy="469424"/>
          </a:xfrm>
          <a:prstGeom prst="rect">
            <a:avLst/>
          </a:prstGeom>
        </p:spPr>
        <p:txBody>
          <a:bodyPr vert="horz" lIns="94221" tIns="47110" rIns="94221" bIns="47110" rtlCol="0" anchor="b"/>
          <a:lstStyle>
            <a:lvl1pPr algn="r">
              <a:defRPr sz="1200"/>
            </a:lvl1pPr>
          </a:lstStyle>
          <a:p>
            <a:fld id="{96FE7A8A-A817-4EFB-A09E-6F85DDD94D74}" type="slidenum">
              <a:rPr lang="vi-VN" smtClean="0"/>
              <a:pPr/>
              <a:t>‹#›</a:t>
            </a:fld>
            <a:endParaRPr lang="vi-VN"/>
          </a:p>
        </p:txBody>
      </p:sp>
    </p:spTree>
    <p:extLst>
      <p:ext uri="{BB962C8B-B14F-4D97-AF65-F5344CB8AC3E}">
        <p14:creationId xmlns:p14="http://schemas.microsoft.com/office/powerpoint/2010/main" val="27821317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Kính</a:t>
            </a:r>
            <a:r>
              <a:rPr lang="en-US" baseline="0" dirty="0" smtClean="0"/>
              <a:t> </a:t>
            </a:r>
            <a:r>
              <a:rPr lang="en-US" baseline="0" dirty="0" err="1" smtClean="0"/>
              <a:t>thưa</a:t>
            </a:r>
            <a:r>
              <a:rPr lang="en-US" baseline="0" dirty="0" smtClean="0"/>
              <a:t> </a:t>
            </a:r>
            <a:r>
              <a:rPr lang="en-US" baseline="0" dirty="0" err="1" smtClean="0"/>
              <a:t>quý</a:t>
            </a:r>
            <a:r>
              <a:rPr lang="en-US" baseline="0" dirty="0" smtClean="0"/>
              <a:t> </a:t>
            </a:r>
            <a:r>
              <a:rPr lang="en-US" baseline="0" dirty="0" err="1" smtClean="0"/>
              <a:t>thầy</a:t>
            </a:r>
            <a:r>
              <a:rPr lang="en-US" baseline="0" dirty="0" smtClean="0"/>
              <a:t> </a:t>
            </a:r>
            <a:r>
              <a:rPr lang="en-US" baseline="0" dirty="0" err="1" smtClean="0"/>
              <a:t>trong</a:t>
            </a:r>
            <a:r>
              <a:rPr lang="en-US" baseline="0" dirty="0" smtClean="0"/>
              <a:t> </a:t>
            </a:r>
            <a:r>
              <a:rPr lang="en-US" baseline="0" dirty="0" err="1" smtClean="0"/>
              <a:t>hội</a:t>
            </a:r>
            <a:r>
              <a:rPr lang="en-US" baseline="0" dirty="0" smtClean="0"/>
              <a:t> </a:t>
            </a:r>
            <a:r>
              <a:rPr lang="en-US" baseline="0" dirty="0" err="1" smtClean="0"/>
              <a:t>đồng</a:t>
            </a:r>
            <a:r>
              <a:rPr lang="en-US" baseline="0" dirty="0" smtClean="0"/>
              <a:t> </a:t>
            </a:r>
          </a:p>
          <a:p>
            <a:endParaRPr lang="en-US" baseline="0" dirty="0" smtClean="0"/>
          </a:p>
          <a:p>
            <a:r>
              <a:rPr lang="en-US" baseline="0" dirty="0" err="1" smtClean="0"/>
              <a:t>Em</a:t>
            </a:r>
            <a:r>
              <a:rPr lang="en-US" baseline="0" dirty="0" smtClean="0"/>
              <a:t> ten </a:t>
            </a:r>
            <a:r>
              <a:rPr lang="nl-NL" b="1" dirty="0" smtClean="0"/>
              <a:t>Nguyễn Anh Tuấn </a:t>
            </a:r>
            <a:r>
              <a:rPr lang="en-US" baseline="0" dirty="0" err="1" smtClean="0"/>
              <a:t>hôm</a:t>
            </a:r>
            <a:r>
              <a:rPr lang="en-US" baseline="0" dirty="0" smtClean="0"/>
              <a:t> nay </a:t>
            </a:r>
            <a:r>
              <a:rPr lang="en-US" baseline="0" dirty="0" err="1" smtClean="0"/>
              <a:t>được</a:t>
            </a:r>
            <a:r>
              <a:rPr lang="en-US" baseline="0" dirty="0" smtClean="0"/>
              <a:t> </a:t>
            </a:r>
            <a:r>
              <a:rPr lang="en-US" baseline="0" dirty="0" err="1" smtClean="0"/>
              <a:t>sự</a:t>
            </a:r>
            <a:r>
              <a:rPr lang="en-US" baseline="0" dirty="0" smtClean="0"/>
              <a:t> </a:t>
            </a:r>
            <a:r>
              <a:rPr lang="en-US" baseline="0" dirty="0" err="1" smtClean="0"/>
              <a:t>cho</a:t>
            </a:r>
            <a:r>
              <a:rPr lang="en-US" baseline="0" dirty="0" smtClean="0"/>
              <a:t> </a:t>
            </a:r>
            <a:r>
              <a:rPr lang="en-US" baseline="0" dirty="0" err="1" smtClean="0"/>
              <a:t>phép</a:t>
            </a:r>
            <a:r>
              <a:rPr lang="en-US" baseline="0" dirty="0" smtClean="0"/>
              <a:t> </a:t>
            </a:r>
            <a:r>
              <a:rPr lang="en-US" baseline="0" dirty="0" err="1" smtClean="0"/>
              <a:t>của</a:t>
            </a:r>
            <a:r>
              <a:rPr lang="en-US" baseline="0" dirty="0" smtClean="0"/>
              <a:t> </a:t>
            </a:r>
            <a:r>
              <a:rPr lang="nl-NL" dirty="0">
                <a:solidFill>
                  <a:srgbClr val="FFFF99"/>
                </a:solidFill>
                <a:latin typeface="Times New Roman" panose="02020603050405020304" pitchFamily="18" charset="0"/>
                <a:cs typeface="Times New Roman" panose="02020603050405020304" pitchFamily="18" charset="0"/>
              </a:rPr>
              <a:t>TRƯỜNG ĐẠI HỌC GIAO THÔNG VẬN TẢI</a:t>
            </a:r>
          </a:p>
          <a:p>
            <a:endParaRPr lang="nl-NL" dirty="0">
              <a:solidFill>
                <a:srgbClr val="FFFF99"/>
              </a:solidFill>
              <a:latin typeface="Times New Roman" panose="02020603050405020304" pitchFamily="18" charset="0"/>
              <a:cs typeface="Times New Roman" panose="02020603050405020304" pitchFamily="18" charset="0"/>
            </a:endParaRPr>
          </a:p>
          <a:p>
            <a:r>
              <a:rPr lang="en-US" baseline="0" dirty="0" err="1" smtClean="0"/>
              <a:t>Em</a:t>
            </a:r>
            <a:r>
              <a:rPr lang="en-US" baseline="0" dirty="0" smtClean="0"/>
              <a:t> </a:t>
            </a:r>
            <a:r>
              <a:rPr lang="en-US" baseline="0" dirty="0" err="1" smtClean="0"/>
              <a:t>xin</a:t>
            </a:r>
            <a:r>
              <a:rPr lang="en-US" baseline="0" dirty="0" smtClean="0"/>
              <a:t> </a:t>
            </a:r>
            <a:r>
              <a:rPr lang="en-US" baseline="0" dirty="0" err="1" smtClean="0"/>
              <a:t>báo</a:t>
            </a:r>
            <a:r>
              <a:rPr lang="en-US" baseline="0" dirty="0" smtClean="0"/>
              <a:t> </a:t>
            </a:r>
            <a:r>
              <a:rPr lang="en-US" baseline="0" dirty="0" err="1" smtClean="0"/>
              <a:t>cáo</a:t>
            </a:r>
            <a:r>
              <a:rPr lang="en-US" baseline="0" dirty="0" smtClean="0"/>
              <a:t> </a:t>
            </a:r>
            <a:r>
              <a:rPr lang="en-US" baseline="0" dirty="0" err="1" smtClean="0"/>
              <a:t>đề</a:t>
            </a:r>
            <a:r>
              <a:rPr lang="en-US" baseline="0" dirty="0" smtClean="0"/>
              <a:t> </a:t>
            </a:r>
            <a:r>
              <a:rPr lang="en-US" baseline="0" dirty="0" err="1" smtClean="0"/>
              <a:t>tài</a:t>
            </a:r>
            <a:r>
              <a:rPr lang="en-US" baseline="0" dirty="0" smtClean="0"/>
              <a:t> :    </a:t>
            </a:r>
            <a:r>
              <a:rPr lang="pt-BR" sz="3100" b="1" dirty="0">
                <a:solidFill>
                  <a:srgbClr val="FF0000"/>
                </a:solidFill>
              </a:rPr>
              <a:t>NGHIÊN CỨU HỆ THỐNG LÁI   TÍCH CỰC TRÊN Ô TÔ</a:t>
            </a:r>
          </a:p>
          <a:p>
            <a:endParaRPr lang="vi-VN" dirty="0"/>
          </a:p>
        </p:txBody>
      </p:sp>
      <p:sp>
        <p:nvSpPr>
          <p:cNvPr id="4" name="Slide Number Placeholder 3"/>
          <p:cNvSpPr>
            <a:spLocks noGrp="1"/>
          </p:cNvSpPr>
          <p:nvPr>
            <p:ph type="sldNum" sz="quarter" idx="10"/>
          </p:nvPr>
        </p:nvSpPr>
        <p:spPr/>
        <p:txBody>
          <a:bodyPr/>
          <a:lstStyle/>
          <a:p>
            <a:fld id="{96FE7A8A-A817-4EFB-A09E-6F85DDD94D74}" type="slidenum">
              <a:rPr lang="vi-VN" smtClean="0"/>
              <a:pPr/>
              <a:t>1</a:t>
            </a:fld>
            <a:endParaRPr lang="vi-VN"/>
          </a:p>
        </p:txBody>
      </p:sp>
    </p:spTree>
    <p:extLst>
      <p:ext uri="{BB962C8B-B14F-4D97-AF65-F5344CB8AC3E}">
        <p14:creationId xmlns:p14="http://schemas.microsoft.com/office/powerpoint/2010/main" val="1899956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2</a:t>
            </a:fld>
            <a:endParaRPr lang="vi-VN"/>
          </a:p>
        </p:txBody>
      </p:sp>
    </p:spTree>
    <p:extLst>
      <p:ext uri="{BB962C8B-B14F-4D97-AF65-F5344CB8AC3E}">
        <p14:creationId xmlns:p14="http://schemas.microsoft.com/office/powerpoint/2010/main" val="2014396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3</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4</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4</a:t>
            </a:fld>
            <a:endParaRPr lang="vi-VN"/>
          </a:p>
        </p:txBody>
      </p:sp>
    </p:spTree>
    <p:extLst>
      <p:ext uri="{BB962C8B-B14F-4D97-AF65-F5344CB8AC3E}">
        <p14:creationId xmlns:p14="http://schemas.microsoft.com/office/powerpoint/2010/main" val="36080361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5</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5</a:t>
            </a:fld>
            <a:endParaRPr lang="vi-VN"/>
          </a:p>
        </p:txBody>
      </p:sp>
    </p:spTree>
    <p:extLst>
      <p:ext uri="{BB962C8B-B14F-4D97-AF65-F5344CB8AC3E}">
        <p14:creationId xmlns:p14="http://schemas.microsoft.com/office/powerpoint/2010/main" val="10397711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6</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6</a:t>
            </a:fld>
            <a:endParaRPr lang="vi-VN"/>
          </a:p>
        </p:txBody>
      </p:sp>
    </p:spTree>
    <p:extLst>
      <p:ext uri="{BB962C8B-B14F-4D97-AF65-F5344CB8AC3E}">
        <p14:creationId xmlns:p14="http://schemas.microsoft.com/office/powerpoint/2010/main" val="3826043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7</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7</a:t>
            </a:fld>
            <a:endParaRPr lang="vi-VN"/>
          </a:p>
        </p:txBody>
      </p:sp>
    </p:spTree>
    <p:extLst>
      <p:ext uri="{BB962C8B-B14F-4D97-AF65-F5344CB8AC3E}">
        <p14:creationId xmlns:p14="http://schemas.microsoft.com/office/powerpoint/2010/main" val="3349968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8</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8</a:t>
            </a:fld>
            <a:endParaRPr lang="vi-VN"/>
          </a:p>
        </p:txBody>
      </p:sp>
    </p:spTree>
    <p:extLst>
      <p:ext uri="{BB962C8B-B14F-4D97-AF65-F5344CB8AC3E}">
        <p14:creationId xmlns:p14="http://schemas.microsoft.com/office/powerpoint/2010/main" val="38931185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9</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9</a:t>
            </a:fld>
            <a:endParaRPr lang="vi-VN"/>
          </a:p>
        </p:txBody>
      </p:sp>
    </p:spTree>
    <p:extLst>
      <p:ext uri="{BB962C8B-B14F-4D97-AF65-F5344CB8AC3E}">
        <p14:creationId xmlns:p14="http://schemas.microsoft.com/office/powerpoint/2010/main" val="2609898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10</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10</a:t>
            </a:fld>
            <a:endParaRPr lang="vi-VN"/>
          </a:p>
        </p:txBody>
      </p:sp>
    </p:spTree>
    <p:extLst>
      <p:ext uri="{BB962C8B-B14F-4D97-AF65-F5344CB8AC3E}">
        <p14:creationId xmlns:p14="http://schemas.microsoft.com/office/powerpoint/2010/main" val="33265686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11</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11</a:t>
            </a:fld>
            <a:endParaRPr lang="vi-VN"/>
          </a:p>
        </p:txBody>
      </p:sp>
    </p:spTree>
    <p:extLst>
      <p:ext uri="{BB962C8B-B14F-4D97-AF65-F5344CB8AC3E}">
        <p14:creationId xmlns:p14="http://schemas.microsoft.com/office/powerpoint/2010/main" val="8295227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12</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12</a:t>
            </a:fld>
            <a:endParaRPr lang="vi-VN"/>
          </a:p>
        </p:txBody>
      </p:sp>
    </p:spTree>
    <p:extLst>
      <p:ext uri="{BB962C8B-B14F-4D97-AF65-F5344CB8AC3E}">
        <p14:creationId xmlns:p14="http://schemas.microsoft.com/office/powerpoint/2010/main" val="13681556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13</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13</a:t>
            </a:fld>
            <a:endParaRPr lang="vi-VN"/>
          </a:p>
        </p:txBody>
      </p:sp>
    </p:spTree>
    <p:extLst>
      <p:ext uri="{BB962C8B-B14F-4D97-AF65-F5344CB8AC3E}">
        <p14:creationId xmlns:p14="http://schemas.microsoft.com/office/powerpoint/2010/main" val="13086292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14</a:t>
            </a:fld>
            <a:endParaRPr lang="vi-VN"/>
          </a:p>
        </p:txBody>
      </p:sp>
    </p:spTree>
    <p:extLst>
      <p:ext uri="{BB962C8B-B14F-4D97-AF65-F5344CB8AC3E}">
        <p14:creationId xmlns:p14="http://schemas.microsoft.com/office/powerpoint/2010/main" val="15887120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90" name="Rectangle 18"/>
          <p:cNvSpPr>
            <a:spLocks noChangeArrowheads="1"/>
          </p:cNvSpPr>
          <p:nvPr/>
        </p:nvSpPr>
        <p:spPr bwMode="ltGray">
          <a:xfrm>
            <a:off x="0" y="6611938"/>
            <a:ext cx="9144000" cy="260350"/>
          </a:xfrm>
          <a:prstGeom prst="rect">
            <a:avLst/>
          </a:prstGeom>
          <a:solidFill>
            <a:schemeClr val="accent2"/>
          </a:solidFill>
          <a:ln w="9525">
            <a:noFill/>
            <a:miter lim="800000"/>
            <a:headEnd/>
            <a:tailEnd/>
          </a:ln>
          <a:effectLst/>
        </p:spPr>
        <p:txBody>
          <a:bodyPr wrap="none" anchor="ctr"/>
          <a:lstStyle/>
          <a:p>
            <a:endParaRPr lang="vi-VN"/>
          </a:p>
        </p:txBody>
      </p:sp>
      <p:pic>
        <p:nvPicPr>
          <p:cNvPr id="3092" name="Picture 20"/>
          <p:cNvPicPr>
            <a:picLocks noChangeAspect="1" noChangeArrowheads="1"/>
          </p:cNvPicPr>
          <p:nvPr/>
        </p:nvPicPr>
        <p:blipFill>
          <a:blip r:embed="rId2"/>
          <a:srcRect/>
          <a:stretch>
            <a:fillRect/>
          </a:stretch>
        </p:blipFill>
        <p:spPr bwMode="auto">
          <a:xfrm>
            <a:off x="0" y="0"/>
            <a:ext cx="9144000" cy="5373688"/>
          </a:xfrm>
          <a:prstGeom prst="rect">
            <a:avLst/>
          </a:prstGeom>
          <a:noFill/>
        </p:spPr>
      </p:pic>
      <p:sp>
        <p:nvSpPr>
          <p:cNvPr id="3075" name="Rectangle 3"/>
          <p:cNvSpPr>
            <a:spLocks noGrp="1" noChangeArrowheads="1"/>
          </p:cNvSpPr>
          <p:nvPr>
            <p:ph type="subTitle" idx="1"/>
          </p:nvPr>
        </p:nvSpPr>
        <p:spPr bwMode="gray">
          <a:xfrm>
            <a:off x="1371600" y="5867400"/>
            <a:ext cx="6553200" cy="533400"/>
          </a:xfrm>
        </p:spPr>
        <p:txBody>
          <a:bodyPr/>
          <a:lstStyle>
            <a:lvl1pPr marL="0" indent="0" algn="ctr">
              <a:buFont typeface="Wingdings" pitchFamily="2" charset="2"/>
              <a:buNone/>
              <a:defRPr sz="1800" b="1">
                <a:solidFill>
                  <a:schemeClr val="tx2"/>
                </a:solidFill>
                <a:latin typeface="Verdana" pitchFamily="34" charset="0"/>
              </a:defRPr>
            </a:lvl1pPr>
          </a:lstStyle>
          <a:p>
            <a:r>
              <a:rPr lang="en-US" smtClean="0"/>
              <a:t>Click to edit Master subtitle style</a:t>
            </a:r>
            <a:endParaRPr lang="en-US"/>
          </a:p>
        </p:txBody>
      </p:sp>
      <p:sp>
        <p:nvSpPr>
          <p:cNvPr id="3086" name="Text Box 14"/>
          <p:cNvSpPr txBox="1">
            <a:spLocks noChangeArrowheads="1"/>
          </p:cNvSpPr>
          <p:nvPr/>
        </p:nvSpPr>
        <p:spPr bwMode="auto">
          <a:xfrm>
            <a:off x="376238" y="228600"/>
            <a:ext cx="1147762" cy="701675"/>
          </a:xfrm>
          <a:prstGeom prst="rect">
            <a:avLst/>
          </a:prstGeom>
          <a:noFill/>
          <a:ln w="9525">
            <a:noFill/>
            <a:miter lim="800000"/>
            <a:headEnd/>
            <a:tailEnd/>
          </a:ln>
          <a:effectLst/>
        </p:spPr>
        <p:txBody>
          <a:bodyPr>
            <a:spAutoFit/>
          </a:bodyPr>
          <a:lstStyle/>
          <a:p>
            <a:r>
              <a:rPr lang="en-US" sz="1600" b="1">
                <a:solidFill>
                  <a:schemeClr val="tx2"/>
                </a:solidFill>
              </a:rPr>
              <a:t>Company</a:t>
            </a:r>
          </a:p>
          <a:p>
            <a:r>
              <a:rPr lang="en-US" sz="2400" b="1"/>
              <a:t>LOGO</a:t>
            </a:r>
          </a:p>
        </p:txBody>
      </p:sp>
      <p:sp>
        <p:nvSpPr>
          <p:cNvPr id="3093" name="Rectangle 21"/>
          <p:cNvSpPr>
            <a:spLocks noGrp="1" noChangeArrowheads="1"/>
          </p:cNvSpPr>
          <p:nvPr>
            <p:ph type="ctrTitle" sz="quarter"/>
          </p:nvPr>
        </p:nvSpPr>
        <p:spPr bwMode="gray">
          <a:xfrm>
            <a:off x="0" y="4868863"/>
            <a:ext cx="9144000" cy="720725"/>
          </a:xfrm>
          <a:gradFill rotWithShape="1">
            <a:gsLst>
              <a:gs pos="0">
                <a:schemeClr val="tx1">
                  <a:gamma/>
                  <a:shade val="46275"/>
                  <a:invGamma/>
                </a:schemeClr>
              </a:gs>
              <a:gs pos="50000">
                <a:schemeClr val="tx1"/>
              </a:gs>
              <a:gs pos="100000">
                <a:schemeClr val="tx1">
                  <a:gamma/>
                  <a:shade val="46275"/>
                  <a:invGamma/>
                </a:schemeClr>
              </a:gs>
            </a:gsLst>
            <a:lin ang="0" scaled="1"/>
          </a:gradFill>
        </p:spPr>
        <p:txBody>
          <a:bodyPr/>
          <a:lstStyle>
            <a:lvl1pPr>
              <a:defRPr sz="4000"/>
            </a:lvl1pPr>
          </a:lstStyle>
          <a:p>
            <a:r>
              <a:rPr lang="en-US" altLang="ko-KR" smtClean="0"/>
              <a:t>Click to edit Master title style</a:t>
            </a:r>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02279548-18FC-4BE1-89E3-80F3BF121172}"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CA578C5-48D1-485C-862C-ADC1AF49ED96}" type="datetime1">
              <a:rPr lang="vi-VN" smtClean="0"/>
              <a:t>15/01/2019</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A9D0F541-638F-4CD1-ADE2-9D3D82F7CC80}"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C48125B8-D168-40BE-A305-A54C045E8A0C}" type="datetime1">
              <a:rPr lang="vi-VN" smtClean="0"/>
              <a:t>15/01/2019</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EC3660D4-075C-4ADC-9A5C-F8FA8CEB741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69990223-8B1D-4C44-917E-A1D108FDBC75}" type="datetime1">
              <a:rPr lang="vi-VN" smtClean="0"/>
              <a:t>15/01/2019</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Footer Placeholder 6"/>
          <p:cNvSpPr>
            <a:spLocks noGrp="1"/>
          </p:cNvSpPr>
          <p:nvPr>
            <p:ph type="ftr" sz="quarter" idx="10"/>
          </p:nvPr>
        </p:nvSpPr>
        <p:spPr/>
        <p:txBody>
          <a:bodyPr/>
          <a:lstStyle>
            <a:lvl1pPr>
              <a:defRPr/>
            </a:lvl1pPr>
          </a:lstStyle>
          <a:p>
            <a:r>
              <a:rPr lang="en-US"/>
              <a:t>Company Logo</a:t>
            </a:r>
          </a:p>
        </p:txBody>
      </p:sp>
      <p:sp>
        <p:nvSpPr>
          <p:cNvPr id="8" name="Slide Number Placeholder 7"/>
          <p:cNvSpPr>
            <a:spLocks noGrp="1"/>
          </p:cNvSpPr>
          <p:nvPr>
            <p:ph type="sldNum" sz="quarter" idx="11"/>
          </p:nvPr>
        </p:nvSpPr>
        <p:spPr/>
        <p:txBody>
          <a:bodyPr/>
          <a:lstStyle>
            <a:lvl1pPr>
              <a:defRPr/>
            </a:lvl1pPr>
          </a:lstStyle>
          <a:p>
            <a:fld id="{0178767C-9E25-4F86-B5A2-90BD7ED6A46D}" type="slidenum">
              <a:rPr lang="en-US"/>
              <a:pPr/>
              <a:t>‹#›</a:t>
            </a:fld>
            <a:endParaRPr lang="en-US"/>
          </a:p>
        </p:txBody>
      </p:sp>
      <p:sp>
        <p:nvSpPr>
          <p:cNvPr id="9" name="Date Placeholder 8"/>
          <p:cNvSpPr>
            <a:spLocks noGrp="1"/>
          </p:cNvSpPr>
          <p:nvPr>
            <p:ph type="dt" sz="half" idx="12"/>
          </p:nvPr>
        </p:nvSpPr>
        <p:spPr/>
        <p:txBody>
          <a:bodyPr/>
          <a:lstStyle>
            <a:lvl1pPr>
              <a:defRPr/>
            </a:lvl1pPr>
          </a:lstStyle>
          <a:p>
            <a:fld id="{14FE35F9-2C5E-4B4B-8F7A-A5244948ABD0}" type="datetime1">
              <a:rPr lang="vi-VN" smtClean="0"/>
              <a:t>15/01/2019</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Footer Placeholder 2"/>
          <p:cNvSpPr>
            <a:spLocks noGrp="1"/>
          </p:cNvSpPr>
          <p:nvPr>
            <p:ph type="ftr" sz="quarter" idx="10"/>
          </p:nvPr>
        </p:nvSpPr>
        <p:spPr/>
        <p:txBody>
          <a:bodyPr/>
          <a:lstStyle>
            <a:lvl1pPr>
              <a:defRPr/>
            </a:lvl1pPr>
          </a:lstStyle>
          <a:p>
            <a:r>
              <a:rPr lang="en-US"/>
              <a:t>Company Logo</a:t>
            </a:r>
          </a:p>
        </p:txBody>
      </p:sp>
      <p:sp>
        <p:nvSpPr>
          <p:cNvPr id="4" name="Slide Number Placeholder 3"/>
          <p:cNvSpPr>
            <a:spLocks noGrp="1"/>
          </p:cNvSpPr>
          <p:nvPr>
            <p:ph type="sldNum" sz="quarter" idx="11"/>
          </p:nvPr>
        </p:nvSpPr>
        <p:spPr/>
        <p:txBody>
          <a:bodyPr/>
          <a:lstStyle>
            <a:lvl1pPr>
              <a:defRPr/>
            </a:lvl1pPr>
          </a:lstStyle>
          <a:p>
            <a:fld id="{F1B0B662-EB6D-4C10-988A-6779C70D766F}" type="slidenum">
              <a:rPr lang="en-US"/>
              <a:pPr/>
              <a:t>‹#›</a:t>
            </a:fld>
            <a:endParaRPr lang="en-US"/>
          </a:p>
        </p:txBody>
      </p:sp>
      <p:sp>
        <p:nvSpPr>
          <p:cNvPr id="5" name="Date Placeholder 4"/>
          <p:cNvSpPr>
            <a:spLocks noGrp="1"/>
          </p:cNvSpPr>
          <p:nvPr>
            <p:ph type="dt" sz="half" idx="12"/>
          </p:nvPr>
        </p:nvSpPr>
        <p:spPr/>
        <p:txBody>
          <a:bodyPr/>
          <a:lstStyle>
            <a:lvl1pPr>
              <a:defRPr/>
            </a:lvl1pPr>
          </a:lstStyle>
          <a:p>
            <a:fld id="{459E37C5-54B0-4025-B29D-05F661427FF7}" type="datetime1">
              <a:rPr lang="vi-VN" smtClean="0"/>
              <a:t>15/01/2019</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Company Logo</a:t>
            </a:r>
          </a:p>
        </p:txBody>
      </p:sp>
      <p:sp>
        <p:nvSpPr>
          <p:cNvPr id="3" name="Slide Number Placeholder 2"/>
          <p:cNvSpPr>
            <a:spLocks noGrp="1"/>
          </p:cNvSpPr>
          <p:nvPr>
            <p:ph type="sldNum" sz="quarter" idx="11"/>
          </p:nvPr>
        </p:nvSpPr>
        <p:spPr/>
        <p:txBody>
          <a:bodyPr/>
          <a:lstStyle>
            <a:lvl1pPr>
              <a:defRPr/>
            </a:lvl1pPr>
          </a:lstStyle>
          <a:p>
            <a:fld id="{F3B5911A-7CD1-404A-B764-ADFF88635733}" type="slidenum">
              <a:rPr lang="en-US"/>
              <a:pPr/>
              <a:t>‹#›</a:t>
            </a:fld>
            <a:endParaRPr lang="en-US"/>
          </a:p>
        </p:txBody>
      </p:sp>
      <p:sp>
        <p:nvSpPr>
          <p:cNvPr id="4" name="Date Placeholder 3"/>
          <p:cNvSpPr>
            <a:spLocks noGrp="1"/>
          </p:cNvSpPr>
          <p:nvPr>
            <p:ph type="dt" sz="half" idx="12"/>
          </p:nvPr>
        </p:nvSpPr>
        <p:spPr/>
        <p:txBody>
          <a:bodyPr/>
          <a:lstStyle>
            <a:lvl1pPr>
              <a:defRPr/>
            </a:lvl1pPr>
          </a:lstStyle>
          <a:p>
            <a:fld id="{1E5EA15F-3A9F-4E6D-8123-011680DA098C}" type="datetime1">
              <a:rPr lang="vi-VN" smtClean="0"/>
              <a:t>15/01/2019</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0070E920-7BA4-4873-BFF0-50532E5CCC84}"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945001B7-6A7D-4E93-A72B-05F822414C0B}" type="datetime1">
              <a:rPr lang="vi-VN" smtClean="0"/>
              <a:t>15/01/2019</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94EFCBB8-69AC-4F25-8770-7A84ECA0B73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71C1AC2C-2E9A-4960-A747-849A9C1EB5D9}" type="datetime1">
              <a:rPr lang="vi-VN" smtClean="0"/>
              <a:t>15/01/2019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345D6B93-00ED-4AF2-ACA0-B112255593E4}"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53020ADE-2AA9-4A24-8724-76E124604354}" type="datetime1">
              <a:rPr lang="vi-VN" smtClean="0"/>
              <a:t>15/01/2019</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152400"/>
            <a:ext cx="2114550" cy="62484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152400"/>
            <a:ext cx="6191250" cy="6248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9CB6B95B-D71F-4480-9048-1A10802CA8C9}"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5F93103-98E0-47DF-8071-394A8B73F494}" type="datetime1">
              <a:rPr lang="vi-VN" smtClean="0"/>
              <a:t>15/01/2019</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458200" cy="5635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152525"/>
            <a:ext cx="8229600" cy="5248275"/>
          </a:xfrm>
        </p:spPr>
        <p:txBody>
          <a:bodyPr/>
          <a:lstStyle/>
          <a:p>
            <a:r>
              <a:rPr lang="en-US" smtClean="0"/>
              <a:t>Click icon to add table</a:t>
            </a:r>
            <a:endParaRPr lang="vi-VN"/>
          </a:p>
        </p:txBody>
      </p:sp>
      <p:sp>
        <p:nvSpPr>
          <p:cNvPr id="4" name="Footer Placeholder 3"/>
          <p:cNvSpPr>
            <a:spLocks noGrp="1"/>
          </p:cNvSpPr>
          <p:nvPr>
            <p:ph type="ftr" sz="quarter" idx="10"/>
          </p:nvPr>
        </p:nvSpPr>
        <p:spPr>
          <a:xfrm>
            <a:off x="5867400" y="6461125"/>
            <a:ext cx="2895600" cy="320675"/>
          </a:xfrm>
        </p:spPr>
        <p:txBody>
          <a:bodyPr/>
          <a:lstStyle>
            <a:lvl1pPr>
              <a:defRPr/>
            </a:lvl1pPr>
          </a:lstStyle>
          <a:p>
            <a:r>
              <a:rPr lang="en-US"/>
              <a:t>Company Logo</a:t>
            </a:r>
          </a:p>
        </p:txBody>
      </p:sp>
      <p:sp>
        <p:nvSpPr>
          <p:cNvPr id="5" name="Slide Number Placeholder 4"/>
          <p:cNvSpPr>
            <a:spLocks noGrp="1"/>
          </p:cNvSpPr>
          <p:nvPr>
            <p:ph type="sldNum" sz="quarter" idx="11"/>
          </p:nvPr>
        </p:nvSpPr>
        <p:spPr>
          <a:xfrm>
            <a:off x="3505200" y="6461125"/>
            <a:ext cx="2133600" cy="320675"/>
          </a:xfrm>
        </p:spPr>
        <p:txBody>
          <a:bodyPr/>
          <a:lstStyle>
            <a:lvl1pPr>
              <a:defRPr/>
            </a:lvl1pPr>
          </a:lstStyle>
          <a:p>
            <a:fld id="{0CA5AE36-A8AA-4BF2-A2E4-9BD243C66736}" type="slidenum">
              <a:rPr lang="en-US"/>
              <a:pPr/>
              <a:t>‹#›</a:t>
            </a:fld>
            <a:endParaRPr lang="en-US"/>
          </a:p>
        </p:txBody>
      </p:sp>
      <p:sp>
        <p:nvSpPr>
          <p:cNvPr id="6" name="Date Placeholder 5"/>
          <p:cNvSpPr>
            <a:spLocks noGrp="1"/>
          </p:cNvSpPr>
          <p:nvPr>
            <p:ph type="dt" sz="half" idx="12"/>
          </p:nvPr>
        </p:nvSpPr>
        <p:spPr>
          <a:xfrm>
            <a:off x="14288" y="838200"/>
            <a:ext cx="8458200" cy="228600"/>
          </a:xfrm>
        </p:spPr>
        <p:txBody>
          <a:bodyPr/>
          <a:lstStyle>
            <a:lvl1pPr>
              <a:defRPr/>
            </a:lvl1pPr>
          </a:lstStyle>
          <a:p>
            <a:fld id="{199CE9FB-BF0B-432D-AE91-16DC113E748E}" type="datetime1">
              <a:rPr lang="vi-VN" smtClean="0"/>
              <a:t>15/01/2019</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5961549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131783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11143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369831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8116708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3698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677122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1972178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075147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778616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03312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Rectangle 15"/>
          <p:cNvSpPr>
            <a:spLocks noChangeArrowheads="1"/>
          </p:cNvSpPr>
          <p:nvPr/>
        </p:nvSpPr>
        <p:spPr bwMode="ltGray">
          <a:xfrm>
            <a:off x="0" y="0"/>
            <a:ext cx="9144000" cy="836613"/>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w="9525">
            <a:noFill/>
            <a:miter lim="800000"/>
            <a:headEnd/>
            <a:tailEnd/>
          </a:ln>
          <a:effectLst/>
        </p:spPr>
        <p:txBody>
          <a:bodyPr wrap="none" anchor="ctr"/>
          <a:lstStyle/>
          <a:p>
            <a:endParaRPr lang="vi-VN"/>
          </a:p>
        </p:txBody>
      </p:sp>
      <p:sp>
        <p:nvSpPr>
          <p:cNvPr id="1027" name="Rectangle 3"/>
          <p:cNvSpPr>
            <a:spLocks noGrp="1" noChangeArrowheads="1"/>
          </p:cNvSpPr>
          <p:nvPr>
            <p:ph type="body" idx="1"/>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5867400" y="646112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a:latin typeface="+mj-lt"/>
              </a:defRPr>
            </a:lvl1pPr>
          </a:lstStyle>
          <a:p>
            <a:r>
              <a:rPr lang="en-US"/>
              <a:t>Company Logo</a:t>
            </a:r>
          </a:p>
        </p:txBody>
      </p:sp>
      <p:sp>
        <p:nvSpPr>
          <p:cNvPr id="1030" name="Rectangle 6"/>
          <p:cNvSpPr>
            <a:spLocks noGrp="1" noChangeArrowheads="1"/>
          </p:cNvSpPr>
          <p:nvPr>
            <p:ph type="sldNum" sz="quarter" idx="4"/>
          </p:nvPr>
        </p:nvSpPr>
        <p:spPr bwMode="auto">
          <a:xfrm>
            <a:off x="3505200" y="64611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atin typeface="+mj-lt"/>
              </a:defRPr>
            </a:lvl1pPr>
          </a:lstStyle>
          <a:p>
            <a:fld id="{9430586F-D9DE-40E7-ABDF-D872690EEF60}" type="slidenum">
              <a:rPr lang="en-US"/>
              <a:pPr/>
              <a:t>‹#›</a:t>
            </a:fld>
            <a:endParaRPr lang="en-US"/>
          </a:p>
        </p:txBody>
      </p:sp>
      <p:sp>
        <p:nvSpPr>
          <p:cNvPr id="1026" name="Rectangle 2"/>
          <p:cNvSpPr>
            <a:spLocks noGrp="1" noChangeArrowheads="1"/>
          </p:cNvSpPr>
          <p:nvPr>
            <p:ph type="title"/>
          </p:nvPr>
        </p:nvSpPr>
        <p:spPr bwMode="white">
          <a:xfrm>
            <a:off x="304800" y="152400"/>
            <a:ext cx="8458200" cy="5635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40" name="Text Box 16"/>
          <p:cNvSpPr txBox="1">
            <a:spLocks noChangeArrowheads="1"/>
          </p:cNvSpPr>
          <p:nvPr/>
        </p:nvSpPr>
        <p:spPr bwMode="gray">
          <a:xfrm>
            <a:off x="0" y="838200"/>
            <a:ext cx="9144000" cy="244475"/>
          </a:xfrm>
          <a:prstGeom prst="rect">
            <a:avLst/>
          </a:prstGeom>
          <a:solidFill>
            <a:schemeClr val="accent2"/>
          </a:solidFill>
          <a:ln w="9525">
            <a:noFill/>
            <a:miter lim="800000"/>
            <a:headEnd/>
            <a:tailEnd/>
          </a:ln>
          <a:effectLst/>
        </p:spPr>
        <p:txBody>
          <a:bodyPr>
            <a:spAutoFit/>
          </a:bodyPr>
          <a:lstStyle/>
          <a:p>
            <a:pPr>
              <a:spcBef>
                <a:spcPct val="50000"/>
              </a:spcBef>
            </a:pPr>
            <a:endParaRPr lang="vi-VN" sz="1000" b="1">
              <a:solidFill>
                <a:schemeClr val="bg1"/>
              </a:solidFill>
              <a:latin typeface="Verdana" pitchFamily="34" charset="0"/>
            </a:endParaRPr>
          </a:p>
        </p:txBody>
      </p:sp>
      <p:sp>
        <p:nvSpPr>
          <p:cNvPr id="1028" name="Rectangle 4"/>
          <p:cNvSpPr>
            <a:spLocks noGrp="1" noChangeArrowheads="1"/>
          </p:cNvSpPr>
          <p:nvPr>
            <p:ph type="dt" sz="half" idx="2"/>
          </p:nvPr>
        </p:nvSpPr>
        <p:spPr bwMode="gray">
          <a:xfrm>
            <a:off x="14288" y="838200"/>
            <a:ext cx="8458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chemeClr val="bg1"/>
                </a:solidFill>
                <a:latin typeface="+mj-lt"/>
              </a:defRPr>
            </a:lvl1pPr>
          </a:lstStyle>
          <a:p>
            <a:fld id="{CFB903BA-2639-4B48-8848-1B1132F7E8B2}" type="datetime1">
              <a:rPr lang="vi-VN" smtClean="0"/>
              <a:t>15/01/2019</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05968730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9" name="Rectangle 3"/>
          <p:cNvSpPr>
            <a:spLocks noGrp="1" noChangeArrowheads="1"/>
          </p:cNvSpPr>
          <p:nvPr>
            <p:ph type="body" idx="1"/>
          </p:nvPr>
        </p:nvSpPr>
        <p:spPr>
          <a:xfrm>
            <a:off x="1066800" y="1888856"/>
            <a:ext cx="7317346" cy="4647570"/>
          </a:xfrm>
        </p:spPr>
        <p:txBody>
          <a:bodyPr/>
          <a:lstStyle/>
          <a:p>
            <a:pPr marL="0" indent="0" algn="ctr">
              <a:buNone/>
            </a:pPr>
            <a:endParaRPr lang="pt-BR" sz="2800" b="1" dirty="0" smtClean="0">
              <a:solidFill>
                <a:schemeClr val="tx1">
                  <a:lumMod val="60000"/>
                  <a:lumOff val="40000"/>
                </a:schemeClr>
              </a:solidFill>
            </a:endParaRPr>
          </a:p>
          <a:p>
            <a:pPr marL="0" indent="0" algn="ctr">
              <a:buNone/>
            </a:pPr>
            <a:r>
              <a:rPr lang="pt-BR" sz="2800" b="1" dirty="0" smtClean="0">
                <a:solidFill>
                  <a:schemeClr val="tx1">
                    <a:lumMod val="60000"/>
                    <a:lumOff val="40000"/>
                  </a:schemeClr>
                </a:solidFill>
              </a:rPr>
              <a:t>TÊN ĐỀ TÀI:</a:t>
            </a:r>
          </a:p>
          <a:p>
            <a:pPr marL="0" indent="0" algn="ctr">
              <a:buNone/>
            </a:pPr>
            <a:r>
              <a:rPr lang="vi-VN" sz="2600" b="1">
                <a:solidFill>
                  <a:srgbClr val="FF0000"/>
                </a:solidFill>
                <a:latin typeface="Times New Roman" panose="02020603050405020304" pitchFamily="18" charset="0"/>
                <a:cs typeface="Times New Roman" panose="02020603050405020304" pitchFamily="18" charset="0"/>
              </a:rPr>
              <a:t>THIẾT KẾ, CHẾ TẠO MÔ HÌNH ĐỘNG CƠ KẾT HỢP VỚI HỘP SỐ CVT ĐƯỢC CHẨN ĐOÁN VÀ ĐÁNH PAN TRÊN MÁY TÍNH</a:t>
            </a:r>
          </a:p>
          <a:p>
            <a:pPr marL="0" indent="0" algn="ctr">
              <a:buNone/>
            </a:pPr>
            <a:r>
              <a:rPr lang="vi-VN" sz="2600" b="1">
                <a:solidFill>
                  <a:srgbClr val="FF0000"/>
                </a:solidFill>
                <a:latin typeface="Times New Roman" panose="02020603050405020304" pitchFamily="18" charset="0"/>
                <a:cs typeface="Times New Roman" panose="02020603050405020304" pitchFamily="18" charset="0"/>
              </a:rPr>
              <a:t>HOẶC </a:t>
            </a:r>
            <a:r>
              <a:rPr lang="vi-VN" sz="2600" b="1" smtClean="0">
                <a:solidFill>
                  <a:srgbClr val="FF0000"/>
                </a:solidFill>
                <a:latin typeface="Times New Roman" panose="02020603050405020304" pitchFamily="18" charset="0"/>
                <a:cs typeface="Times New Roman" panose="02020603050405020304" pitchFamily="18" charset="0"/>
              </a:rPr>
              <a:t>SMARTPHONE</a:t>
            </a:r>
            <a:endParaRPr lang="vi-VN" sz="2600" b="1" dirty="0">
              <a:solidFill>
                <a:srgbClr val="FF0000"/>
              </a:solidFill>
              <a:latin typeface="Times New Roman" panose="02020603050405020304" pitchFamily="18" charset="0"/>
              <a:cs typeface="Times New Roman" panose="02020603050405020304" pitchFamily="18" charset="0"/>
            </a:endParaRPr>
          </a:p>
        </p:txBody>
      </p:sp>
      <p:sp>
        <p:nvSpPr>
          <p:cNvPr id="6" name="Rectangle 19"/>
          <p:cNvSpPr>
            <a:spLocks noChangeArrowheads="1"/>
          </p:cNvSpPr>
          <p:nvPr/>
        </p:nvSpPr>
        <p:spPr bwMode="auto">
          <a:xfrm>
            <a:off x="2826380" y="5306038"/>
            <a:ext cx="639445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12573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b="1" smtClean="0"/>
              <a:t>CNĐT:  </a:t>
            </a:r>
            <a:r>
              <a:rPr lang="nl-NL" b="1"/>
              <a:t>Nguyễn </a:t>
            </a:r>
            <a:r>
              <a:rPr lang="nl-NL" b="1" smtClean="0"/>
              <a:t>Hữu Mạnh</a:t>
            </a:r>
            <a:endParaRPr lang="nl-NL" b="1" dirty="0"/>
          </a:p>
        </p:txBody>
      </p:sp>
      <p:sp>
        <p:nvSpPr>
          <p:cNvPr id="2" name="Rectangle 1"/>
          <p:cNvSpPr/>
          <p:nvPr/>
        </p:nvSpPr>
        <p:spPr bwMode="gray">
          <a:xfrm>
            <a:off x="957678" y="1888856"/>
            <a:ext cx="7239000" cy="550556"/>
          </a:xfrm>
          <a:prstGeom prst="rect">
            <a:avLst/>
          </a:prstGeom>
          <a:solidFill>
            <a:srgbClr val="0D830D"/>
          </a:solidFill>
          <a:ln w="3175" algn="ctr">
            <a:noFill/>
            <a:round/>
            <a:headEnd/>
            <a:tailEnd/>
          </a:ln>
        </p:spPr>
        <p:txBody>
          <a:bodyPr wrap="none" rtlCol="0" anchor="ctr"/>
          <a:lstStyle/>
          <a:p>
            <a:pPr algn="ctr"/>
            <a:r>
              <a:rPr lang="en-US" sz="2800" b="1" smtClean="0">
                <a:solidFill>
                  <a:schemeClr val="bg1"/>
                </a:solidFill>
                <a:latin typeface="Times New Roman" panose="02020603050405020304" pitchFamily="18" charset="0"/>
                <a:cs typeface="Times New Roman" panose="02020603050405020304" pitchFamily="18" charset="0"/>
              </a:rPr>
              <a:t>ĐỀ TÀI NCKH CẤP TRƯỜNG</a:t>
            </a:r>
            <a:endParaRPr lang="en-US" sz="2800" b="1" dirty="0">
              <a:solidFill>
                <a:schemeClr val="bg1"/>
              </a:solidFill>
              <a:latin typeface="Consolas" pitchFamily="49" charset="0"/>
            </a:endParaRPr>
          </a:p>
        </p:txBody>
      </p:sp>
      <p:sp>
        <p:nvSpPr>
          <p:cNvPr id="3" name="TextBox 2"/>
          <p:cNvSpPr txBox="1"/>
          <p:nvPr/>
        </p:nvSpPr>
        <p:spPr>
          <a:xfrm>
            <a:off x="595871" y="422209"/>
            <a:ext cx="7962629" cy="892552"/>
          </a:xfrm>
          <a:prstGeom prst="rect">
            <a:avLst/>
          </a:prstGeom>
          <a:noFill/>
        </p:spPr>
        <p:txBody>
          <a:bodyPr wrap="none" rtlCol="0">
            <a:spAutoFit/>
          </a:bodyPr>
          <a:lstStyle/>
          <a:p>
            <a:pPr algn="ctr"/>
            <a:r>
              <a:rPr lang="en-US" sz="2800" b="1" smtClean="0"/>
              <a:t>TRƯỜNG CAO ĐẲNG LÝ TỰ TRỌNG TP. HCM</a:t>
            </a:r>
            <a:endParaRPr lang="en-US" sz="2400" b="1" dirty="0" smtClean="0"/>
          </a:p>
          <a:p>
            <a:pPr algn="ctr"/>
            <a:r>
              <a:rPr lang="en-US" sz="2400" b="1" smtClean="0"/>
              <a:t>KHOA CÔNG NGHỆ ĐỘNG LỰC</a:t>
            </a:r>
            <a:endParaRPr lang="vi-VN" sz="2400" b="1" dirty="0"/>
          </a:p>
        </p:txBody>
      </p:sp>
      <p:sp>
        <p:nvSpPr>
          <p:cNvPr id="7" name="Rectangle 6"/>
          <p:cNvSpPr/>
          <p:nvPr/>
        </p:nvSpPr>
        <p:spPr bwMode="gray">
          <a:xfrm>
            <a:off x="2443578" y="6232950"/>
            <a:ext cx="4267200" cy="550556"/>
          </a:xfrm>
          <a:prstGeom prst="rect">
            <a:avLst/>
          </a:prstGeom>
          <a:noFill/>
          <a:ln w="3175" algn="ctr">
            <a:noFill/>
            <a:round/>
            <a:headEnd/>
            <a:tailEnd/>
          </a:ln>
        </p:spPr>
        <p:txBody>
          <a:bodyPr wrap="none" rtlCol="0" anchor="ctr"/>
          <a:lstStyle/>
          <a:p>
            <a:pPr algn="ctr"/>
            <a:r>
              <a:rPr lang="en-US" b="1" smtClean="0">
                <a:solidFill>
                  <a:schemeClr val="accent2">
                    <a:lumMod val="60000"/>
                    <a:lumOff val="40000"/>
                  </a:schemeClr>
                </a:solidFill>
                <a:latin typeface="Times New Roman" panose="02020603050405020304" pitchFamily="18" charset="0"/>
                <a:cs typeface="Times New Roman" panose="02020603050405020304" pitchFamily="18" charset="0"/>
              </a:rPr>
              <a:t>TPHCM, THÁNG 1 NĂM 2019</a:t>
            </a:r>
            <a:endParaRPr lang="en-US" b="1" dirty="0">
              <a:solidFill>
                <a:schemeClr val="accent2">
                  <a:lumMod val="60000"/>
                  <a:lumOff val="40000"/>
                </a:schemeClr>
              </a:solidFill>
              <a:latin typeface="Consolas" pitchFamily="49" charset="0"/>
            </a:endParaRPr>
          </a:p>
        </p:txBody>
      </p:sp>
    </p:spTree>
    <p:extLst>
      <p:ext uri="{BB962C8B-B14F-4D97-AF65-F5344CB8AC3E}">
        <p14:creationId xmlns:p14="http://schemas.microsoft.com/office/powerpoint/2010/main" val="38457969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9" name="AutoShape 4"/>
          <p:cNvSpPr>
            <a:spLocks noChangeArrowheads="1"/>
          </p:cNvSpPr>
          <p:nvPr/>
        </p:nvSpPr>
        <p:spPr bwMode="ltGray">
          <a:xfrm rot="5400000">
            <a:off x="-2413482" y="1694346"/>
            <a:ext cx="4786314" cy="45980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00B0F0"/>
          </a:solidFill>
          <a:ln w="9525" algn="ctr">
            <a:noFill/>
            <a:miter lim="800000"/>
            <a:headEnd/>
            <a:tailEnd/>
          </a:ln>
        </p:spPr>
        <p:txBody>
          <a:bodyPr wrap="none" anchor="ctr"/>
          <a:lstStyle/>
          <a:p>
            <a:endParaRPr lang="en-US"/>
          </a:p>
        </p:txBody>
      </p:sp>
      <p:sp>
        <p:nvSpPr>
          <p:cNvPr id="4100" name="AutoShape 5"/>
          <p:cNvSpPr>
            <a:spLocks noChangeArrowheads="1"/>
          </p:cNvSpPr>
          <p:nvPr/>
        </p:nvSpPr>
        <p:spPr bwMode="ltGray">
          <a:xfrm rot="5400000" flipH="1">
            <a:off x="-1940718" y="2032793"/>
            <a:ext cx="4032250" cy="3929063"/>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lnTo>
                  <a:pt x="10744" y="10800"/>
                </a:lnTo>
                <a:close/>
              </a:path>
            </a:pathLst>
          </a:custGeom>
          <a:solidFill>
            <a:srgbClr val="FF0000"/>
          </a:solidFill>
          <a:ln w="0" algn="ctr">
            <a:noFill/>
            <a:miter lim="800000"/>
            <a:headEnd/>
            <a:tailEnd/>
          </a:ln>
        </p:spPr>
        <p:txBody>
          <a:bodyPr rot="10800000" vert="eaVert" wrap="none" anchor="ctr"/>
          <a:lstStyle/>
          <a:p>
            <a:endParaRPr lang="en-US"/>
          </a:p>
        </p:txBody>
      </p:sp>
      <p:sp>
        <p:nvSpPr>
          <p:cNvPr id="4107" name="WordArt 69"/>
          <p:cNvSpPr>
            <a:spLocks noChangeArrowheads="1" noChangeShapeType="1" noTextEdit="1"/>
          </p:cNvSpPr>
          <p:nvPr/>
        </p:nvSpPr>
        <p:spPr bwMode="auto">
          <a:xfrm rot="5400000">
            <a:off x="-1066800" y="2667000"/>
            <a:ext cx="2895600" cy="2590800"/>
          </a:xfrm>
          <a:prstGeom prst="rect">
            <a:avLst/>
          </a:prstGeom>
        </p:spPr>
        <p:txBody>
          <a:bodyPr spcFirstLastPara="1" wrap="none" fromWordArt="1">
            <a:prstTxWarp prst="textArchUp">
              <a:avLst>
                <a:gd name="adj" fmla="val 10073220"/>
              </a:avLst>
            </a:prstTxWarp>
          </a:bodyPr>
          <a:lstStyle/>
          <a:p>
            <a:r>
              <a:rPr lang="vi-VN"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rPr>
              <a:t>CẤU TRÚC CỦA BÁO CÁO</a:t>
            </a:r>
            <a:endParaRPr lang="en-US"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endParaRPr>
          </a:p>
        </p:txBody>
      </p:sp>
      <p:sp>
        <p:nvSpPr>
          <p:cNvPr id="4127" name="AutoShape 7">
            <a:hlinkClick r:id="rId3" action="ppaction://hlinksldjump"/>
          </p:cNvPr>
          <p:cNvSpPr>
            <a:spLocks noChangeArrowheads="1"/>
          </p:cNvSpPr>
          <p:nvPr/>
        </p:nvSpPr>
        <p:spPr bwMode="gray">
          <a:xfrm>
            <a:off x="762000" y="1160665"/>
            <a:ext cx="8382000" cy="648146"/>
          </a:xfrm>
          <a:prstGeom prst="roundRect">
            <a:avLst>
              <a:gd name="adj" fmla="val 50000"/>
            </a:avLst>
          </a:prstGeom>
          <a:solidFill>
            <a:schemeClr val="bg1"/>
          </a:solidFill>
          <a:ln w="3175" algn="ctr">
            <a:solidFill>
              <a:srgbClr val="0D830D"/>
            </a:solidFill>
            <a:round/>
            <a:headEnd/>
            <a:tailEnd/>
          </a:ln>
        </p:spPr>
        <p:txBody>
          <a:bodyPr wrap="none" anchor="ctr"/>
          <a:lstStyle/>
          <a:p>
            <a:pPr marL="0" indent="0">
              <a:buNone/>
            </a:pPr>
            <a:r>
              <a:rPr lang="en-US" sz="2800" b="1">
                <a:latin typeface="Times New Roman" panose="02020603050405020304" pitchFamily="18" charset="0"/>
                <a:cs typeface="Times New Roman" panose="02020603050405020304" pitchFamily="18" charset="0"/>
              </a:rPr>
              <a:t>  </a:t>
            </a:r>
            <a:r>
              <a:rPr lang="en-US" sz="2500" smtClean="0">
                <a:latin typeface="Times New Roman" panose="02020603050405020304" pitchFamily="18" charset="0"/>
                <a:cs typeface="Times New Roman" panose="02020603050405020304" pitchFamily="18" charset="0"/>
              </a:rPr>
              <a:t>PHẦN </a:t>
            </a:r>
            <a:r>
              <a:rPr lang="en-US" sz="2500" dirty="0" smtClean="0">
                <a:latin typeface="Times New Roman" panose="02020603050405020304" pitchFamily="18" charset="0"/>
                <a:cs typeface="Times New Roman" panose="02020603050405020304" pitchFamily="18" charset="0"/>
              </a:rPr>
              <a:t>1</a:t>
            </a:r>
            <a:r>
              <a:rPr lang="en-US" sz="2500" smtClean="0">
                <a:latin typeface="Times New Roman" panose="02020603050405020304" pitchFamily="18" charset="0"/>
                <a:cs typeface="Times New Roman" panose="02020603050405020304" pitchFamily="18" charset="0"/>
              </a:rPr>
              <a:t>: TỔNG QUAN VỀ HỘP SỐ CVT</a:t>
            </a:r>
            <a:endParaRPr lang="en-US" sz="2500" b="1" dirty="0">
              <a:latin typeface="Times New Roman" panose="02020603050405020304" pitchFamily="18" charset="0"/>
              <a:cs typeface="Times New Roman" panose="02020603050405020304" pitchFamily="18" charset="0"/>
            </a:endParaRPr>
          </a:p>
        </p:txBody>
      </p:sp>
      <p:sp>
        <p:nvSpPr>
          <p:cNvPr id="4119" name="AutoShape 16">
            <a:hlinkClick r:id="" action="ppaction://noaction"/>
          </p:cNvPr>
          <p:cNvSpPr>
            <a:spLocks noChangeArrowheads="1"/>
          </p:cNvSpPr>
          <p:nvPr/>
        </p:nvSpPr>
        <p:spPr bwMode="gray">
          <a:xfrm>
            <a:off x="1859626" y="2147815"/>
            <a:ext cx="7239000" cy="747785"/>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500" smtClean="0">
                <a:latin typeface="Times New Roman" panose="02020603050405020304" pitchFamily="18" charset="0"/>
                <a:cs typeface="Times New Roman" panose="02020603050405020304" pitchFamily="18" charset="0"/>
              </a:rPr>
              <a:t>PHẦN </a:t>
            </a:r>
            <a:r>
              <a:rPr lang="en-US" sz="2500" dirty="0" smtClean="0">
                <a:latin typeface="Times New Roman" panose="02020603050405020304" pitchFamily="18" charset="0"/>
                <a:cs typeface="Times New Roman" panose="02020603050405020304" pitchFamily="18" charset="0"/>
              </a:rPr>
              <a:t>2</a:t>
            </a:r>
            <a:r>
              <a:rPr lang="en-US" sz="2500" smtClean="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TỔNG QUAN VẤN ĐỀ NGHIÊN CỨU</a:t>
            </a:r>
            <a:endParaRPr lang="en-US" sz="2500" dirty="0">
              <a:latin typeface="Times New Roman" panose="02020603050405020304" pitchFamily="18" charset="0"/>
              <a:cs typeface="Times New Roman" panose="02020603050405020304" pitchFamily="18" charset="0"/>
            </a:endParaRPr>
          </a:p>
        </p:txBody>
      </p:sp>
      <p:sp>
        <p:nvSpPr>
          <p:cNvPr id="4111" name="AutoShape 25">
            <a:hlinkClick r:id="" action="ppaction://noaction"/>
          </p:cNvPr>
          <p:cNvSpPr>
            <a:spLocks noChangeArrowheads="1"/>
          </p:cNvSpPr>
          <p:nvPr/>
        </p:nvSpPr>
        <p:spPr bwMode="gray">
          <a:xfrm>
            <a:off x="2276105" y="3505201"/>
            <a:ext cx="6872625" cy="713218"/>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500">
                <a:latin typeface="Times New Roman" panose="02020603050405020304" pitchFamily="18" charset="0"/>
                <a:cs typeface="Times New Roman" panose="02020603050405020304" pitchFamily="18" charset="0"/>
              </a:rPr>
              <a:t>PHẦN </a:t>
            </a:r>
            <a:r>
              <a:rPr lang="en-US" sz="2500" dirty="0" smtClean="0">
                <a:latin typeface="Times New Roman" panose="02020603050405020304" pitchFamily="18" charset="0"/>
                <a:cs typeface="Times New Roman" panose="02020603050405020304" pitchFamily="18" charset="0"/>
              </a:rPr>
              <a:t>3</a:t>
            </a:r>
            <a:r>
              <a:rPr lang="en-US" sz="2500" smtClean="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TÍNH CẤP THIẾT CỦA ĐỀ TÀI</a:t>
            </a:r>
            <a:endParaRPr lang="en-US" sz="2400" dirty="0">
              <a:solidFill>
                <a:srgbClr val="FF0000"/>
              </a:solidFill>
              <a:latin typeface="Times New Roman" panose="02020603050405020304" pitchFamily="18" charset="0"/>
              <a:cs typeface="Times New Roman" panose="02020603050405020304" pitchFamily="18" charset="0"/>
            </a:endParaRPr>
          </a:p>
        </p:txBody>
      </p:sp>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3000" dirty="0" smtClean="0">
                <a:solidFill>
                  <a:schemeClr val="bg1"/>
                </a:solidFill>
                <a:latin typeface="Times New Roman" panose="02020603050405020304" pitchFamily="18" charset="0"/>
                <a:cs typeface="Times New Roman" panose="02020603050405020304" pitchFamily="18" charset="0"/>
              </a:rPr>
              <a:t>NỘI DUNG BÁO CÁO</a:t>
            </a:r>
            <a:endParaRPr lang="en-US" sz="3000" dirty="0">
              <a:solidFill>
                <a:schemeClr val="bg1"/>
              </a:solidFill>
              <a:latin typeface="Consolas" pitchFamily="49" charset="0"/>
            </a:endParaRPr>
          </a:p>
        </p:txBody>
      </p:sp>
      <p:sp>
        <p:nvSpPr>
          <p:cNvPr id="10" name="AutoShape 44">
            <a:hlinkClick r:id="" action="ppaction://noaction"/>
          </p:cNvPr>
          <p:cNvSpPr>
            <a:spLocks noChangeArrowheads="1"/>
          </p:cNvSpPr>
          <p:nvPr/>
        </p:nvSpPr>
        <p:spPr bwMode="gray">
          <a:xfrm>
            <a:off x="914400" y="6082760"/>
            <a:ext cx="8229600" cy="464630"/>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500" dirty="0" smtClean="0">
                <a:latin typeface="Times New Roman" panose="02020603050405020304" pitchFamily="18" charset="0"/>
                <a:cs typeface="Times New Roman" panose="02020603050405020304" pitchFamily="18" charset="0"/>
              </a:rPr>
              <a:t>KẾT LUẬN</a:t>
            </a:r>
            <a:endParaRPr lang="en-US" sz="2500" dirty="0">
              <a:solidFill>
                <a:srgbClr val="FF0000"/>
              </a:solidFill>
              <a:latin typeface="Times New Roman" panose="02020603050405020304" pitchFamily="18" charset="0"/>
              <a:cs typeface="Times New Roman" panose="02020603050405020304" pitchFamily="18" charset="0"/>
            </a:endParaRPr>
          </a:p>
        </p:txBody>
      </p:sp>
      <p:sp>
        <p:nvSpPr>
          <p:cNvPr id="12" name="AutoShape 25">
            <a:hlinkClick r:id="" action="ppaction://noaction"/>
          </p:cNvPr>
          <p:cNvSpPr>
            <a:spLocks noChangeArrowheads="1"/>
          </p:cNvSpPr>
          <p:nvPr/>
        </p:nvSpPr>
        <p:spPr bwMode="gray">
          <a:xfrm>
            <a:off x="1981984" y="4957886"/>
            <a:ext cx="6872625" cy="713218"/>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500">
                <a:latin typeface="Times New Roman" panose="02020603050405020304" pitchFamily="18" charset="0"/>
                <a:cs typeface="Times New Roman" panose="02020603050405020304" pitchFamily="18" charset="0"/>
              </a:rPr>
              <a:t>PHẦN 4: </a:t>
            </a:r>
            <a:r>
              <a:rPr lang="en-US" sz="2400" smtClean="0">
                <a:latin typeface="Times New Roman" panose="02020603050405020304" pitchFamily="18" charset="0"/>
                <a:cs typeface="Times New Roman" panose="02020603050405020304" pitchFamily="18" charset="0"/>
              </a:rPr>
              <a:t>KINH PHÍ THỰC HIỆN</a:t>
            </a:r>
            <a:endParaRPr lang="en-US" sz="2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2343363"/>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4127">
                                            <p:txEl>
                                              <p:pRg st="0" end="0"/>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smtClean="0">
                <a:solidFill>
                  <a:schemeClr val="bg1"/>
                </a:solidFill>
                <a:latin typeface="Times New Roman" panose="02020603050405020304" pitchFamily="18" charset="0"/>
                <a:cs typeface="Times New Roman" panose="02020603050405020304" pitchFamily="18" charset="0"/>
              </a:rPr>
              <a:t>PHẦN </a:t>
            </a:r>
            <a:r>
              <a:rPr lang="en-US" sz="2600" b="1" dirty="0">
                <a:solidFill>
                  <a:schemeClr val="bg1"/>
                </a:solidFill>
                <a:latin typeface="Times New Roman" panose="02020603050405020304" pitchFamily="18" charset="0"/>
                <a:cs typeface="Times New Roman" panose="02020603050405020304" pitchFamily="18" charset="0"/>
              </a:rPr>
              <a:t>1</a:t>
            </a:r>
            <a:r>
              <a:rPr lang="en-US" sz="2600" b="1">
                <a:solidFill>
                  <a:schemeClr val="bg1"/>
                </a:solidFill>
                <a:latin typeface="Times New Roman" panose="02020603050405020304" pitchFamily="18" charset="0"/>
                <a:cs typeface="Times New Roman" panose="02020603050405020304" pitchFamily="18" charset="0"/>
              </a:rPr>
              <a:t>: TỔNG QUAN VỀ HỘP SỐ CVT</a:t>
            </a: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52400" y="1318230"/>
            <a:ext cx="88392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a:t>
            </a:r>
            <a:r>
              <a:rPr lang="pl-PL" sz="2800" b="1">
                <a:solidFill>
                  <a:srgbClr val="FF0000"/>
                </a:solidFill>
                <a:latin typeface="Times New Roman" panose="02020603050405020304" pitchFamily="18" charset="0"/>
                <a:cs typeface="Times New Roman" panose="02020603050405020304" pitchFamily="18" charset="0"/>
              </a:rPr>
              <a:t>về </a:t>
            </a:r>
            <a:r>
              <a:rPr lang="en-US" sz="2800" b="1" smtClean="0">
                <a:solidFill>
                  <a:srgbClr val="FF0000"/>
                </a:solidFill>
                <a:latin typeface="Times New Roman" panose="02020603050405020304" pitchFamily="18" charset="0"/>
                <a:cs typeface="Times New Roman" panose="02020603050405020304" pitchFamily="18" charset="0"/>
              </a:rPr>
              <a:t>sự phát triển và hình thành hộp số tự động</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206599" y="2588161"/>
            <a:ext cx="8638504" cy="2862322"/>
          </a:xfrm>
          <a:prstGeom prst="rect">
            <a:avLst/>
          </a:prstGeom>
        </p:spPr>
        <p:txBody>
          <a:bodyPr wrap="square">
            <a:spAutoFit/>
          </a:bodyPr>
          <a:lstStyle/>
          <a:p>
            <a:pPr indent="342900" algn="just">
              <a:lnSpc>
                <a:spcPct val="150000"/>
              </a:lnSpc>
              <a:spcBef>
                <a:spcPts val="600"/>
              </a:spcBef>
              <a:spcAft>
                <a:spcPts val="0"/>
              </a:spcAft>
            </a:pPr>
            <a:r>
              <a:rPr lang="en-US" sz="2200">
                <a:latin typeface="Times New Roman" panose="02020603050405020304" pitchFamily="18" charset="0"/>
                <a:cs typeface="Times New Roman" panose="02020603050405020304" pitchFamily="18" charset="0"/>
              </a:rPr>
              <a:t>T</a:t>
            </a:r>
            <a:r>
              <a:rPr lang="en-US" sz="2200" smtClean="0">
                <a:latin typeface="Times New Roman" panose="02020603050405020304" pitchFamily="18" charset="0"/>
                <a:cs typeface="Times New Roman" panose="02020603050405020304" pitchFamily="18" charset="0"/>
              </a:rPr>
              <a:t>ừ </a:t>
            </a:r>
            <a:r>
              <a:rPr lang="en-US" sz="2200">
                <a:latin typeface="Times New Roman" panose="02020603050405020304" pitchFamily="18" charset="0"/>
                <a:cs typeface="Times New Roman" panose="02020603050405020304" pitchFamily="18" charset="0"/>
              </a:rPr>
              <a:t>khi hộp số Panhard-Levassor ra </a:t>
            </a:r>
            <a:r>
              <a:rPr lang="en-US" sz="2200" smtClean="0">
                <a:latin typeface="Times New Roman" panose="02020603050405020304" pitchFamily="18" charset="0"/>
                <a:cs typeface="Times New Roman" panose="02020603050405020304" pitchFamily="18" charset="0"/>
              </a:rPr>
              <a:t>đời</a:t>
            </a:r>
          </a:p>
          <a:p>
            <a:pPr indent="342900" algn="just">
              <a:lnSpc>
                <a:spcPct val="150000"/>
              </a:lnSpc>
              <a:spcBef>
                <a:spcPts val="600"/>
              </a:spcBef>
              <a:spcAft>
                <a:spcPts val="0"/>
              </a:spcAft>
            </a:pPr>
            <a:r>
              <a:rPr lang="en-US" sz="2200" smtClean="0">
                <a:latin typeface="Times New Roman" panose="02020603050405020304" pitchFamily="18" charset="0"/>
                <a:cs typeface="Times New Roman" panose="02020603050405020304" pitchFamily="18" charset="0"/>
              </a:rPr>
              <a:t>Các cải tiến </a:t>
            </a:r>
            <a:r>
              <a:rPr lang="en-US" sz="2200">
                <a:latin typeface="Times New Roman" panose="02020603050405020304" pitchFamily="18" charset="0"/>
                <a:cs typeface="Times New Roman" panose="02020603050405020304" pitchFamily="18" charset="0"/>
              </a:rPr>
              <a:t>đều nhằm mục đích làm cho quá trình sang số dễ dàng </a:t>
            </a:r>
            <a:r>
              <a:rPr lang="en-US" sz="2200" smtClean="0">
                <a:latin typeface="Times New Roman" panose="02020603050405020304" pitchFamily="18" charset="0"/>
                <a:cs typeface="Times New Roman" panose="02020603050405020304" pitchFamily="18" charset="0"/>
              </a:rPr>
              <a:t>hơn</a:t>
            </a:r>
          </a:p>
          <a:p>
            <a:pPr indent="342900" algn="just">
              <a:lnSpc>
                <a:spcPct val="150000"/>
              </a:lnSpc>
              <a:spcBef>
                <a:spcPts val="600"/>
              </a:spcBef>
              <a:spcAft>
                <a:spcPts val="0"/>
              </a:spcAft>
            </a:pPr>
            <a:r>
              <a:rPr lang="en-US" sz="2200" smtClean="0">
                <a:latin typeface="Times New Roman" panose="02020603050405020304" pitchFamily="18" charset="0"/>
                <a:cs typeface="Times New Roman" panose="02020603050405020304" pitchFamily="18" charset="0"/>
              </a:rPr>
              <a:t>Mục tiêu là quá </a:t>
            </a:r>
            <a:r>
              <a:rPr lang="en-US" sz="2200">
                <a:latin typeface="Times New Roman" panose="02020603050405020304" pitchFamily="18" charset="0"/>
                <a:cs typeface="Times New Roman" panose="02020603050405020304" pitchFamily="18" charset="0"/>
              </a:rPr>
              <a:t>trình chuyển số được thực hiện một cách tự </a:t>
            </a:r>
            <a:r>
              <a:rPr lang="en-US" sz="2200" smtClean="0">
                <a:latin typeface="Times New Roman" panose="02020603050405020304" pitchFamily="18" charset="0"/>
                <a:cs typeface="Times New Roman" panose="02020603050405020304" pitchFamily="18" charset="0"/>
              </a:rPr>
              <a:t>động</a:t>
            </a:r>
          </a:p>
          <a:p>
            <a:pPr indent="342900" algn="just">
              <a:lnSpc>
                <a:spcPct val="150000"/>
              </a:lnSpc>
              <a:spcBef>
                <a:spcPts val="600"/>
              </a:spcBef>
              <a:spcAft>
                <a:spcPts val="0"/>
              </a:spcAft>
            </a:pPr>
            <a:r>
              <a:rPr lang="en-US" sz="2200" smtClean="0">
                <a:effectLst/>
                <a:latin typeface="Times New Roman" panose="02020603050405020304" pitchFamily="18" charset="0"/>
                <a:ea typeface="Times New Roman" panose="02020603050405020304" pitchFamily="18" charset="0"/>
                <a:cs typeface="Times New Roman" panose="02020603050405020304" pitchFamily="18" charset="0"/>
              </a:rPr>
              <a:t>Theo dòng thời gian, các cải tiến cho ra đời nhiều loại hộp số mà sự chuyển số do các cơ cấu thực hiện hoàn toàn tự động</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24214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a:solidFill>
                  <a:schemeClr val="bg1"/>
                </a:solidFill>
                <a:latin typeface="Times New Roman" panose="02020603050405020304" pitchFamily="18" charset="0"/>
                <a:cs typeface="Times New Roman" panose="02020603050405020304" pitchFamily="18" charset="0"/>
              </a:rPr>
              <a:t>PHẦN </a:t>
            </a:r>
            <a:r>
              <a:rPr lang="en-US" sz="2600" b="1" dirty="0">
                <a:solidFill>
                  <a:schemeClr val="bg1"/>
                </a:solidFill>
                <a:latin typeface="Times New Roman" panose="02020603050405020304" pitchFamily="18" charset="0"/>
                <a:cs typeface="Times New Roman" panose="02020603050405020304" pitchFamily="18" charset="0"/>
              </a:rPr>
              <a:t>1: TỔNG </a:t>
            </a:r>
            <a:r>
              <a:rPr lang="en-US" sz="2600" b="1">
                <a:solidFill>
                  <a:schemeClr val="bg1"/>
                </a:solidFill>
                <a:latin typeface="Times New Roman" panose="02020603050405020304" pitchFamily="18" charset="0"/>
                <a:cs typeface="Times New Roman" panose="02020603050405020304" pitchFamily="18" charset="0"/>
              </a:rPr>
              <a:t>QUAN </a:t>
            </a:r>
            <a:r>
              <a:rPr lang="en-US" sz="2600" b="1" smtClean="0">
                <a:solidFill>
                  <a:schemeClr val="bg1"/>
                </a:solidFill>
                <a:latin typeface="Times New Roman" panose="02020603050405020304" pitchFamily="18" charset="0"/>
                <a:cs typeface="Times New Roman" panose="02020603050405020304" pitchFamily="18" charset="0"/>
              </a:rPr>
              <a:t>VỀ HỘP </a:t>
            </a:r>
            <a:r>
              <a:rPr lang="en-US" sz="2600" b="1">
                <a:solidFill>
                  <a:schemeClr val="bg1"/>
                </a:solidFill>
                <a:latin typeface="Times New Roman" panose="02020603050405020304" pitchFamily="18" charset="0"/>
                <a:cs typeface="Times New Roman" panose="02020603050405020304" pitchFamily="18" charset="0"/>
              </a:rPr>
              <a:t>SỐ CVT</a:t>
            </a:r>
          </a:p>
        </p:txBody>
      </p:sp>
      <p:sp>
        <p:nvSpPr>
          <p:cNvPr id="2" name="Rectangle 1"/>
          <p:cNvSpPr/>
          <p:nvPr/>
        </p:nvSpPr>
        <p:spPr>
          <a:xfrm>
            <a:off x="266700" y="1318230"/>
            <a:ext cx="8877300" cy="954107"/>
          </a:xfrm>
          <a:prstGeom prst="rect">
            <a:avLst/>
          </a:prstGeom>
        </p:spPr>
        <p:txBody>
          <a:bodyPr wrap="square">
            <a:spAutoFit/>
          </a:bodyPr>
          <a:lstStyle/>
          <a:p>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1.1. </a:t>
            </a:r>
            <a:r>
              <a:rPr lang="pl-PL" sz="2800" b="1" dirty="0">
                <a:solidFill>
                  <a:srgbClr val="FF0000"/>
                </a:solidFill>
                <a:latin typeface="Times New Roman" panose="02020603050405020304" pitchFamily="18" charset="0"/>
                <a:cs typeface="Times New Roman" panose="02020603050405020304" pitchFamily="18" charset="0"/>
              </a:rPr>
              <a:t>Tổng quan </a:t>
            </a:r>
            <a:r>
              <a:rPr lang="pl-PL" sz="2800" b="1">
                <a:solidFill>
                  <a:srgbClr val="FF0000"/>
                </a:solidFill>
                <a:latin typeface="Times New Roman" panose="02020603050405020304" pitchFamily="18" charset="0"/>
                <a:cs typeface="Times New Roman" panose="02020603050405020304" pitchFamily="18" charset="0"/>
              </a:rPr>
              <a:t>về </a:t>
            </a:r>
            <a:r>
              <a:rPr lang="en-US" sz="2800" b="1" smtClean="0">
                <a:solidFill>
                  <a:srgbClr val="FF0000"/>
                </a:solidFill>
                <a:latin typeface="Times New Roman" panose="02020603050405020304" pitchFamily="18" charset="0"/>
                <a:cs typeface="Times New Roman" panose="02020603050405020304" pitchFamily="18" charset="0"/>
              </a:rPr>
              <a:t>hộp số CVT</a:t>
            </a:r>
          </a:p>
          <a:p>
            <a:r>
              <a:rPr lang="en-US" sz="2800" b="1">
                <a:solidFill>
                  <a:srgbClr val="FF0000"/>
                </a:solidFill>
                <a:latin typeface="Times New Roman" panose="02020603050405020304" pitchFamily="18" charset="0"/>
                <a:cs typeface="Times New Roman" panose="02020603050405020304" pitchFamily="18" charset="0"/>
              </a:rPr>
              <a:t>	</a:t>
            </a:r>
            <a:r>
              <a:rPr lang="en-US" sz="2800" smtClean="0"/>
              <a:t>Continuously </a:t>
            </a:r>
            <a:r>
              <a:rPr lang="en-US" sz="2800"/>
              <a:t>V</a:t>
            </a:r>
            <a:r>
              <a:rPr lang="en-US" sz="2800" smtClean="0"/>
              <a:t>ariable </a:t>
            </a:r>
            <a:r>
              <a:rPr lang="en-US" sz="2800"/>
              <a:t>T</a:t>
            </a:r>
            <a:r>
              <a:rPr lang="en-US" sz="2800" smtClean="0"/>
              <a:t>ransmission </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Oval 2"/>
          <p:cNvSpPr/>
          <p:nvPr/>
        </p:nvSpPr>
        <p:spPr bwMode="gray">
          <a:xfrm>
            <a:off x="16099" y="3581400"/>
            <a:ext cx="2705100" cy="1524000"/>
          </a:xfrm>
          <a:prstGeom prst="ellipse">
            <a:avLst/>
          </a:prstGeom>
          <a:noFill/>
          <a:ln w="3175" algn="ctr">
            <a:solidFill>
              <a:srgbClr val="006C1F"/>
            </a:solidFill>
            <a:round/>
            <a:headEnd/>
            <a:tailEnd/>
          </a:ln>
        </p:spPr>
        <p:txBody>
          <a:bodyPr wrap="none" rtlCol="0" anchor="ctr"/>
          <a:lstStyle/>
          <a:p>
            <a:pPr marL="0" indent="0" algn="ctr">
              <a:buNone/>
            </a:pPr>
            <a:r>
              <a:rPr lang="en-US" sz="2800" smtClean="0"/>
              <a:t>Hoàn toàn </a:t>
            </a:r>
          </a:p>
          <a:p>
            <a:pPr marL="0" indent="0" algn="ctr">
              <a:buNone/>
            </a:pPr>
            <a:r>
              <a:rPr lang="en-US" sz="2800" smtClean="0"/>
              <a:t>tự động</a:t>
            </a:r>
            <a:endParaRPr lang="en-US" sz="2500" b="1" dirty="0">
              <a:solidFill>
                <a:srgbClr val="FF0000"/>
              </a:solidFill>
              <a:latin typeface="Times New Roman" panose="02020603050405020304" pitchFamily="18" charset="0"/>
              <a:cs typeface="Times New Roman" panose="02020603050405020304" pitchFamily="18" charset="0"/>
            </a:endParaRPr>
          </a:p>
        </p:txBody>
      </p:sp>
      <p:sp>
        <p:nvSpPr>
          <p:cNvPr id="4" name="Oval 3"/>
          <p:cNvSpPr/>
          <p:nvPr/>
        </p:nvSpPr>
        <p:spPr bwMode="gray">
          <a:xfrm>
            <a:off x="2514600" y="2352020"/>
            <a:ext cx="3124200" cy="1381780"/>
          </a:xfrm>
          <a:prstGeom prst="ellipse">
            <a:avLst/>
          </a:prstGeom>
          <a:noFill/>
          <a:ln w="3175" algn="ctr">
            <a:solidFill>
              <a:srgbClr val="006C1F"/>
            </a:solidFill>
            <a:round/>
            <a:headEnd/>
            <a:tailEnd/>
          </a:ln>
        </p:spPr>
        <p:txBody>
          <a:bodyPr wrap="none" rtlCol="0" anchor="ctr"/>
          <a:lstStyle/>
          <a:p>
            <a:pPr marL="0" indent="0" algn="ctr">
              <a:buNone/>
            </a:pPr>
            <a:r>
              <a:rPr lang="en-US" sz="2800" smtClean="0"/>
              <a:t>Không có cấp số</a:t>
            </a:r>
            <a:endParaRPr lang="en-US" sz="2500" b="1" dirty="0">
              <a:solidFill>
                <a:srgbClr val="087600"/>
              </a:solidFill>
              <a:latin typeface="Times New Roman" panose="02020603050405020304" pitchFamily="18" charset="0"/>
              <a:cs typeface="Times New Roman" panose="02020603050405020304" pitchFamily="18" charset="0"/>
            </a:endParaRPr>
          </a:p>
        </p:txBody>
      </p:sp>
      <p:sp>
        <p:nvSpPr>
          <p:cNvPr id="13" name="Oval 12"/>
          <p:cNvSpPr/>
          <p:nvPr/>
        </p:nvSpPr>
        <p:spPr bwMode="gray">
          <a:xfrm>
            <a:off x="2514600" y="4790420"/>
            <a:ext cx="3124200" cy="1381780"/>
          </a:xfrm>
          <a:prstGeom prst="ellipse">
            <a:avLst/>
          </a:prstGeom>
          <a:noFill/>
          <a:ln w="3175" algn="ctr">
            <a:solidFill>
              <a:srgbClr val="006C1F"/>
            </a:solidFill>
            <a:round/>
            <a:headEnd/>
            <a:tailEnd/>
          </a:ln>
        </p:spPr>
        <p:txBody>
          <a:bodyPr wrap="none" rtlCol="0" anchor="ctr"/>
          <a:lstStyle/>
          <a:p>
            <a:pPr marL="0" indent="0" algn="ctr">
              <a:buNone/>
            </a:pPr>
            <a:r>
              <a:rPr lang="en-US" sz="2800" smtClean="0"/>
              <a:t>Tiết kiệm </a:t>
            </a:r>
          </a:p>
          <a:p>
            <a:pPr marL="0" indent="0" algn="ctr">
              <a:buNone/>
            </a:pPr>
            <a:r>
              <a:rPr lang="en-US" sz="2800" smtClean="0"/>
              <a:t>nhiên liệu</a:t>
            </a:r>
            <a:endParaRPr lang="en-US" sz="2500" b="1" dirty="0">
              <a:solidFill>
                <a:schemeClr val="tx2">
                  <a:lumMod val="95000"/>
                  <a:lumOff val="5000"/>
                </a:schemeClr>
              </a:solidFill>
              <a:latin typeface="Times New Roman" panose="02020603050405020304" pitchFamily="18" charset="0"/>
              <a:cs typeface="Times New Roman" panose="02020603050405020304" pitchFamily="18" charset="0"/>
            </a:endParaRPr>
          </a:p>
        </p:txBody>
      </p:sp>
      <p:sp>
        <p:nvSpPr>
          <p:cNvPr id="16" name="Rounded Rectangle 15"/>
          <p:cNvSpPr/>
          <p:nvPr/>
        </p:nvSpPr>
        <p:spPr bwMode="gray">
          <a:xfrm>
            <a:off x="6248400" y="5105400"/>
            <a:ext cx="2628900" cy="838200"/>
          </a:xfrm>
          <a:prstGeom prst="roundRect">
            <a:avLst/>
          </a:prstGeom>
          <a:noFill/>
          <a:ln w="3175" algn="ctr">
            <a:solidFill>
              <a:srgbClr val="006C1F"/>
            </a:solidFill>
            <a:round/>
            <a:headEnd/>
            <a:tailEnd/>
          </a:ln>
        </p:spPr>
        <p:txBody>
          <a:bodyPr wrap="none" rtlCol="0" anchor="ctr"/>
          <a:lstStyle/>
          <a:p>
            <a:pPr marL="0" indent="0" algn="ctr">
              <a:buNone/>
            </a:pPr>
            <a:r>
              <a:rPr lang="en-US" smtClean="0">
                <a:latin typeface="Times New Roman" panose="02020603050405020304" pitchFamily="18" charset="0"/>
                <a:cs typeface="Times New Roman" panose="02020603050405020304" pitchFamily="18" charset="0"/>
              </a:rPr>
              <a:t>Hoạt động ở mọi dải tốc độ</a:t>
            </a:r>
            <a:endParaRPr lang="en-US" sz="2500" b="1" dirty="0">
              <a:solidFill>
                <a:srgbClr val="0070C0"/>
              </a:solidFill>
              <a:latin typeface="Times New Roman" panose="02020603050405020304" pitchFamily="18" charset="0"/>
              <a:cs typeface="Times New Roman" panose="02020603050405020304" pitchFamily="18" charset="0"/>
            </a:endParaRPr>
          </a:p>
        </p:txBody>
      </p:sp>
      <p:cxnSp>
        <p:nvCxnSpPr>
          <p:cNvPr id="7" name="Straight Arrow Connector 6"/>
          <p:cNvCxnSpPr/>
          <p:nvPr/>
        </p:nvCxnSpPr>
        <p:spPr>
          <a:xfrm flipV="1">
            <a:off x="2721199" y="3657600"/>
            <a:ext cx="609600" cy="7620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2721199" y="4415845"/>
            <a:ext cx="707801" cy="4470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3" idx="6"/>
          </p:cNvCxnSpPr>
          <p:nvPr/>
        </p:nvCxnSpPr>
        <p:spPr>
          <a:xfrm>
            <a:off x="5638800" y="5481310"/>
            <a:ext cx="609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19" name="Rounded Rectangle 18"/>
          <p:cNvSpPr/>
          <p:nvPr/>
        </p:nvSpPr>
        <p:spPr bwMode="gray">
          <a:xfrm>
            <a:off x="6248400" y="2628900"/>
            <a:ext cx="2628900" cy="838200"/>
          </a:xfrm>
          <a:prstGeom prst="roundRect">
            <a:avLst/>
          </a:prstGeom>
          <a:noFill/>
          <a:ln w="3175" algn="ctr">
            <a:solidFill>
              <a:srgbClr val="006C1F"/>
            </a:solidFill>
            <a:round/>
            <a:headEnd/>
            <a:tailEnd/>
          </a:ln>
        </p:spPr>
        <p:txBody>
          <a:bodyPr wrap="none" rtlCol="0" anchor="ctr"/>
          <a:lstStyle/>
          <a:p>
            <a:pPr marL="0" indent="0" algn="ctr">
              <a:buNone/>
            </a:pPr>
            <a:r>
              <a:rPr lang="en-US" b="1" smtClean="0">
                <a:solidFill>
                  <a:srgbClr val="0070C0"/>
                </a:solidFill>
                <a:latin typeface="Times New Roman" panose="02020603050405020304" pitchFamily="18" charset="0"/>
                <a:cs typeface="Times New Roman" panose="02020603050405020304" pitchFamily="18" charset="0"/>
              </a:rPr>
              <a:t>Do sử dụng bộ truyền đai</a:t>
            </a:r>
            <a:endParaRPr lang="en-US" b="1" dirty="0">
              <a:solidFill>
                <a:srgbClr val="0070C0"/>
              </a:solidFill>
              <a:latin typeface="Times New Roman" panose="02020603050405020304" pitchFamily="18" charset="0"/>
              <a:cs typeface="Times New Roman" panose="02020603050405020304" pitchFamily="18" charset="0"/>
            </a:endParaRPr>
          </a:p>
        </p:txBody>
      </p:sp>
      <p:cxnSp>
        <p:nvCxnSpPr>
          <p:cNvPr id="21" name="Straight Arrow Connector 20"/>
          <p:cNvCxnSpPr/>
          <p:nvPr/>
        </p:nvCxnSpPr>
        <p:spPr>
          <a:xfrm>
            <a:off x="5638800" y="3004810"/>
            <a:ext cx="609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19807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3" grpId="0" animBg="1"/>
      <p:bldP spid="16" grpId="0"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a:solidFill>
                  <a:schemeClr val="bg1"/>
                </a:solidFill>
                <a:latin typeface="Times New Roman" panose="02020603050405020304" pitchFamily="18" charset="0"/>
                <a:cs typeface="Times New Roman" panose="02020603050405020304" pitchFamily="18" charset="0"/>
              </a:rPr>
              <a:t>PHẦN </a:t>
            </a:r>
            <a:r>
              <a:rPr lang="en-US" sz="2600" b="1" dirty="0">
                <a:solidFill>
                  <a:schemeClr val="bg1"/>
                </a:solidFill>
                <a:latin typeface="Times New Roman" panose="02020603050405020304" pitchFamily="18" charset="0"/>
                <a:cs typeface="Times New Roman" panose="02020603050405020304" pitchFamily="18" charset="0"/>
              </a:rPr>
              <a:t>1: TỔNG </a:t>
            </a:r>
            <a:r>
              <a:rPr lang="en-US" sz="2600" b="1">
                <a:solidFill>
                  <a:schemeClr val="bg1"/>
                </a:solidFill>
                <a:latin typeface="Times New Roman" panose="02020603050405020304" pitchFamily="18" charset="0"/>
                <a:cs typeface="Times New Roman" panose="02020603050405020304" pitchFamily="18" charset="0"/>
              </a:rPr>
              <a:t>QUAN VỀ HỘP SỐ CVT</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877300" cy="523220"/>
          </a:xfrm>
          <a:prstGeom prst="rect">
            <a:avLst/>
          </a:prstGeom>
        </p:spPr>
        <p:txBody>
          <a:bodyPr wrap="square">
            <a:spAutoFit/>
          </a:bodyPr>
          <a:lstStyle/>
          <a:p>
            <a:r>
              <a:rPr lang="en-US" sz="2800" b="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1.2 </a:t>
            </a:r>
            <a:r>
              <a:rPr lang="pl-PL" sz="2800" b="1" dirty="0">
                <a:solidFill>
                  <a:srgbClr val="FF0000"/>
                </a:solidFill>
                <a:latin typeface="Times New Roman" panose="02020603050405020304" pitchFamily="18" charset="0"/>
                <a:cs typeface="Times New Roman" panose="02020603050405020304" pitchFamily="18" charset="0"/>
              </a:rPr>
              <a:t>Tổng quan </a:t>
            </a:r>
            <a:r>
              <a:rPr lang="pl-PL" sz="2800" b="1">
                <a:solidFill>
                  <a:srgbClr val="FF0000"/>
                </a:solidFill>
                <a:latin typeface="Times New Roman" panose="02020603050405020304" pitchFamily="18" charset="0"/>
                <a:cs typeface="Times New Roman" panose="02020603050405020304" pitchFamily="18" charset="0"/>
              </a:rPr>
              <a:t>về </a:t>
            </a:r>
            <a:r>
              <a:rPr lang="en-US" sz="2800" b="1" smtClean="0">
                <a:solidFill>
                  <a:srgbClr val="FF0000"/>
                </a:solidFill>
                <a:latin typeface="Times New Roman" panose="02020603050405020304" pitchFamily="18" charset="0"/>
                <a:cs typeface="Times New Roman" panose="02020603050405020304" pitchFamily="18" charset="0"/>
              </a:rPr>
              <a:t>động cơ kết hợp</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Oval 2"/>
          <p:cNvSpPr/>
          <p:nvPr/>
        </p:nvSpPr>
        <p:spPr bwMode="gray">
          <a:xfrm>
            <a:off x="16099" y="3581400"/>
            <a:ext cx="2705100" cy="1524000"/>
          </a:xfrm>
          <a:prstGeom prst="ellipse">
            <a:avLst/>
          </a:prstGeom>
          <a:noFill/>
          <a:ln w="3175" algn="ctr">
            <a:solidFill>
              <a:srgbClr val="006C1F"/>
            </a:solidFill>
            <a:round/>
            <a:headEnd/>
            <a:tailEnd/>
          </a:ln>
        </p:spPr>
        <p:txBody>
          <a:bodyPr wrap="none" rtlCol="0" anchor="ctr"/>
          <a:lstStyle/>
          <a:p>
            <a:pPr marL="0" indent="0" algn="ctr">
              <a:buNone/>
            </a:pPr>
            <a:r>
              <a:rPr lang="en-US" sz="2400" smtClean="0"/>
              <a:t>Sử dụng </a:t>
            </a:r>
          </a:p>
          <a:p>
            <a:pPr marL="0" indent="0" algn="ctr">
              <a:buNone/>
            </a:pPr>
            <a:r>
              <a:rPr lang="en-US" sz="2400" smtClean="0"/>
              <a:t>nhiên liệu xăng</a:t>
            </a:r>
            <a:endParaRPr lang="en-US" sz="2400" b="1" dirty="0">
              <a:solidFill>
                <a:srgbClr val="087600"/>
              </a:solidFill>
              <a:latin typeface="Times New Roman" panose="02020603050405020304" pitchFamily="18" charset="0"/>
              <a:cs typeface="Times New Roman" panose="02020603050405020304" pitchFamily="18" charset="0"/>
            </a:endParaRPr>
          </a:p>
        </p:txBody>
      </p:sp>
      <p:sp>
        <p:nvSpPr>
          <p:cNvPr id="4" name="Oval 3"/>
          <p:cNvSpPr/>
          <p:nvPr/>
        </p:nvSpPr>
        <p:spPr bwMode="gray">
          <a:xfrm>
            <a:off x="2514600" y="2352020"/>
            <a:ext cx="3124200" cy="1381780"/>
          </a:xfrm>
          <a:prstGeom prst="ellipse">
            <a:avLst/>
          </a:prstGeom>
          <a:noFill/>
          <a:ln w="3175" algn="ctr">
            <a:solidFill>
              <a:srgbClr val="006C1F"/>
            </a:solidFill>
            <a:round/>
            <a:headEnd/>
            <a:tailEnd/>
          </a:ln>
        </p:spPr>
        <p:txBody>
          <a:bodyPr wrap="none" rtlCol="0" anchor="ctr"/>
          <a:lstStyle/>
          <a:p>
            <a:pPr marL="0" indent="0" algn="ctr">
              <a:buNone/>
            </a:pPr>
            <a:r>
              <a:rPr lang="en-US" sz="2400" b="1" smtClean="0">
                <a:solidFill>
                  <a:srgbClr val="087600"/>
                </a:solidFill>
                <a:latin typeface="Times New Roman" panose="02020603050405020304" pitchFamily="18" charset="0"/>
                <a:cs typeface="Times New Roman" panose="02020603050405020304" pitchFamily="18" charset="0"/>
              </a:rPr>
              <a:t>Dẫn động hộp số CVT</a:t>
            </a:r>
            <a:endParaRPr lang="en-US" sz="2400" b="1" dirty="0">
              <a:solidFill>
                <a:srgbClr val="087600"/>
              </a:solidFill>
              <a:latin typeface="Times New Roman" panose="02020603050405020304" pitchFamily="18" charset="0"/>
              <a:cs typeface="Times New Roman" panose="02020603050405020304" pitchFamily="18" charset="0"/>
            </a:endParaRPr>
          </a:p>
        </p:txBody>
      </p:sp>
      <p:sp>
        <p:nvSpPr>
          <p:cNvPr id="13" name="Oval 12"/>
          <p:cNvSpPr/>
          <p:nvPr/>
        </p:nvSpPr>
        <p:spPr bwMode="gray">
          <a:xfrm>
            <a:off x="2514600" y="4790420"/>
            <a:ext cx="3124200" cy="1381780"/>
          </a:xfrm>
          <a:prstGeom prst="ellipse">
            <a:avLst/>
          </a:prstGeom>
          <a:noFill/>
          <a:ln w="3175" algn="ctr">
            <a:solidFill>
              <a:srgbClr val="006C1F"/>
            </a:solidFill>
            <a:round/>
            <a:headEnd/>
            <a:tailEnd/>
          </a:ln>
        </p:spPr>
        <p:txBody>
          <a:bodyPr wrap="none" rtlCol="0" anchor="ctr"/>
          <a:lstStyle/>
          <a:p>
            <a:pPr marL="0" indent="0" algn="ctr">
              <a:buNone/>
            </a:pPr>
            <a:r>
              <a:rPr lang="en-US" sz="2500" b="1" smtClean="0">
                <a:solidFill>
                  <a:schemeClr val="tx2">
                    <a:lumMod val="95000"/>
                    <a:lumOff val="5000"/>
                  </a:schemeClr>
                </a:solidFill>
                <a:latin typeface="Times New Roman" panose="02020603050405020304" pitchFamily="18" charset="0"/>
                <a:cs typeface="Times New Roman" panose="02020603050405020304" pitchFamily="18" charset="0"/>
              </a:rPr>
              <a:t>Có đầy đủ </a:t>
            </a:r>
          </a:p>
          <a:p>
            <a:pPr marL="0" indent="0" algn="ctr">
              <a:buNone/>
            </a:pPr>
            <a:r>
              <a:rPr lang="en-US" sz="2500" b="1" smtClean="0">
                <a:solidFill>
                  <a:schemeClr val="tx2">
                    <a:lumMod val="95000"/>
                    <a:lumOff val="5000"/>
                  </a:schemeClr>
                </a:solidFill>
                <a:latin typeface="Times New Roman" panose="02020603050405020304" pitchFamily="18" charset="0"/>
                <a:cs typeface="Times New Roman" panose="02020603050405020304" pitchFamily="18" charset="0"/>
              </a:rPr>
              <a:t>các hệ thống</a:t>
            </a:r>
            <a:endParaRPr lang="en-US" sz="2500" b="1" dirty="0">
              <a:solidFill>
                <a:schemeClr val="tx2">
                  <a:lumMod val="95000"/>
                  <a:lumOff val="5000"/>
                </a:schemeClr>
              </a:solidFill>
              <a:latin typeface="Times New Roman" panose="02020603050405020304" pitchFamily="18" charset="0"/>
              <a:cs typeface="Times New Roman" panose="02020603050405020304" pitchFamily="18" charset="0"/>
            </a:endParaRPr>
          </a:p>
        </p:txBody>
      </p:sp>
      <p:sp>
        <p:nvSpPr>
          <p:cNvPr id="5" name="Rounded Rectangle 4"/>
          <p:cNvSpPr/>
          <p:nvPr/>
        </p:nvSpPr>
        <p:spPr bwMode="gray">
          <a:xfrm>
            <a:off x="6248400" y="2204710"/>
            <a:ext cx="2628900" cy="838200"/>
          </a:xfrm>
          <a:prstGeom prst="roundRect">
            <a:avLst/>
          </a:prstGeom>
          <a:noFill/>
          <a:ln w="3175" algn="ctr">
            <a:solidFill>
              <a:srgbClr val="006C1F"/>
            </a:solidFill>
            <a:round/>
            <a:headEnd/>
            <a:tailEnd/>
          </a:ln>
        </p:spPr>
        <p:txBody>
          <a:bodyPr wrap="none" rtlCol="0" anchor="ctr"/>
          <a:lstStyle/>
          <a:p>
            <a:pPr marL="0" indent="0" algn="ctr">
              <a:buNone/>
            </a:pPr>
            <a:r>
              <a:rPr lang="en-US" sz="2500" b="1" smtClean="0">
                <a:solidFill>
                  <a:srgbClr val="0070C0"/>
                </a:solidFill>
                <a:latin typeface="Times New Roman" panose="02020603050405020304" pitchFamily="18" charset="0"/>
                <a:cs typeface="Times New Roman" panose="02020603050405020304" pitchFamily="18" charset="0"/>
              </a:rPr>
              <a:t>Truyền lực</a:t>
            </a:r>
            <a:endParaRPr lang="en-US" sz="2500" b="1" dirty="0">
              <a:solidFill>
                <a:srgbClr val="0070C0"/>
              </a:solidFill>
              <a:latin typeface="Times New Roman" panose="02020603050405020304" pitchFamily="18" charset="0"/>
              <a:cs typeface="Times New Roman" panose="02020603050405020304" pitchFamily="18" charset="0"/>
            </a:endParaRPr>
          </a:p>
        </p:txBody>
      </p:sp>
      <p:sp>
        <p:nvSpPr>
          <p:cNvPr id="15" name="Rounded Rectangle 14"/>
          <p:cNvSpPr/>
          <p:nvPr/>
        </p:nvSpPr>
        <p:spPr bwMode="gray">
          <a:xfrm>
            <a:off x="6273085" y="3235955"/>
            <a:ext cx="2628900" cy="838200"/>
          </a:xfrm>
          <a:prstGeom prst="roundRect">
            <a:avLst/>
          </a:prstGeom>
          <a:noFill/>
          <a:ln w="3175" algn="ctr">
            <a:solidFill>
              <a:srgbClr val="006C1F"/>
            </a:solidFill>
            <a:round/>
            <a:headEnd/>
            <a:tailEnd/>
          </a:ln>
        </p:spPr>
        <p:txBody>
          <a:bodyPr wrap="none" rtlCol="0" anchor="ctr"/>
          <a:lstStyle/>
          <a:p>
            <a:pPr marL="0" indent="0" algn="ctr">
              <a:buNone/>
            </a:pPr>
            <a:r>
              <a:rPr lang="en-US" sz="2500" b="1" smtClean="0">
                <a:solidFill>
                  <a:srgbClr val="0070C0"/>
                </a:solidFill>
                <a:latin typeface="Times New Roman" panose="02020603050405020304" pitchFamily="18" charset="0"/>
                <a:cs typeface="Times New Roman" panose="02020603050405020304" pitchFamily="18" charset="0"/>
              </a:rPr>
              <a:t>Báo mã lỗi</a:t>
            </a:r>
            <a:endParaRPr lang="en-US" sz="2500" b="1" dirty="0">
              <a:solidFill>
                <a:srgbClr val="0070C0"/>
              </a:solidFill>
              <a:latin typeface="Times New Roman" panose="02020603050405020304" pitchFamily="18" charset="0"/>
              <a:cs typeface="Times New Roman" panose="02020603050405020304" pitchFamily="18" charset="0"/>
            </a:endParaRPr>
          </a:p>
        </p:txBody>
      </p:sp>
      <p:sp>
        <p:nvSpPr>
          <p:cNvPr id="16" name="Rounded Rectangle 15"/>
          <p:cNvSpPr/>
          <p:nvPr/>
        </p:nvSpPr>
        <p:spPr bwMode="gray">
          <a:xfrm>
            <a:off x="6248400" y="5105400"/>
            <a:ext cx="2628900" cy="838200"/>
          </a:xfrm>
          <a:prstGeom prst="roundRect">
            <a:avLst/>
          </a:prstGeom>
          <a:noFill/>
          <a:ln w="3175" algn="ctr">
            <a:solidFill>
              <a:srgbClr val="006C1F"/>
            </a:solidFill>
            <a:round/>
            <a:headEnd/>
            <a:tailEnd/>
          </a:ln>
        </p:spPr>
        <p:txBody>
          <a:bodyPr wrap="none" rtlCol="0" anchor="ctr"/>
          <a:lstStyle/>
          <a:p>
            <a:pPr marL="0" indent="0" algn="ctr">
              <a:buNone/>
            </a:pPr>
            <a:r>
              <a:rPr lang="en-US" sz="2500" b="1" smtClean="0">
                <a:solidFill>
                  <a:srgbClr val="0070C0"/>
                </a:solidFill>
                <a:latin typeface="Times New Roman" panose="02020603050405020304" pitchFamily="18" charset="0"/>
                <a:cs typeface="Times New Roman" panose="02020603050405020304" pitchFamily="18" charset="0"/>
              </a:rPr>
              <a:t>Chuẩn OBD II</a:t>
            </a:r>
            <a:endParaRPr lang="en-US" sz="2500" b="1" dirty="0">
              <a:solidFill>
                <a:srgbClr val="0070C0"/>
              </a:solidFill>
              <a:latin typeface="Times New Roman" panose="02020603050405020304" pitchFamily="18" charset="0"/>
              <a:cs typeface="Times New Roman" panose="02020603050405020304" pitchFamily="18" charset="0"/>
            </a:endParaRPr>
          </a:p>
        </p:txBody>
      </p:sp>
      <p:cxnSp>
        <p:nvCxnSpPr>
          <p:cNvPr id="7" name="Straight Arrow Connector 6"/>
          <p:cNvCxnSpPr/>
          <p:nvPr/>
        </p:nvCxnSpPr>
        <p:spPr>
          <a:xfrm flipV="1">
            <a:off x="2721199" y="3657600"/>
            <a:ext cx="609600" cy="7620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2721199" y="4415845"/>
            <a:ext cx="707801" cy="4470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4" idx="6"/>
            <a:endCxn id="5" idx="1"/>
          </p:cNvCxnSpPr>
          <p:nvPr/>
        </p:nvCxnSpPr>
        <p:spPr>
          <a:xfrm flipV="1">
            <a:off x="5638800" y="2623810"/>
            <a:ext cx="609600" cy="4191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4" idx="6"/>
            <a:endCxn id="15" idx="1"/>
          </p:cNvCxnSpPr>
          <p:nvPr/>
        </p:nvCxnSpPr>
        <p:spPr>
          <a:xfrm>
            <a:off x="5638800" y="3042910"/>
            <a:ext cx="634285" cy="6121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3" idx="6"/>
          </p:cNvCxnSpPr>
          <p:nvPr/>
        </p:nvCxnSpPr>
        <p:spPr>
          <a:xfrm>
            <a:off x="5638800" y="5481310"/>
            <a:ext cx="609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56812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childTnLst>
                          </p:cTn>
                        </p:par>
                        <p:par>
                          <p:cTn id="47" fill="hold">
                            <p:stCondLst>
                              <p:cond delay="500"/>
                            </p:stCondLst>
                            <p:childTnLst>
                              <p:par>
                                <p:cTn id="48" presetID="10" presetClass="entr" presetSubtype="0"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3" grpId="0" animBg="1"/>
      <p:bldP spid="5" grpId="0" animBg="1"/>
      <p:bldP spid="15"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a:solidFill>
                  <a:schemeClr val="bg1"/>
                </a:solidFill>
                <a:latin typeface="Times New Roman" panose="02020603050405020304" pitchFamily="18" charset="0"/>
                <a:cs typeface="Times New Roman" panose="02020603050405020304" pitchFamily="18" charset="0"/>
              </a:rPr>
              <a:t>PHẦN </a:t>
            </a:r>
            <a:r>
              <a:rPr lang="en-US" sz="2600" b="1" dirty="0">
                <a:solidFill>
                  <a:schemeClr val="bg1"/>
                </a:solidFill>
                <a:latin typeface="Times New Roman" panose="02020603050405020304" pitchFamily="18" charset="0"/>
                <a:cs typeface="Times New Roman" panose="02020603050405020304" pitchFamily="18" charset="0"/>
              </a:rPr>
              <a:t>1: TỔNG </a:t>
            </a:r>
            <a:r>
              <a:rPr lang="en-US" sz="2600" b="1">
                <a:solidFill>
                  <a:schemeClr val="bg1"/>
                </a:solidFill>
                <a:latin typeface="Times New Roman" panose="02020603050405020304" pitchFamily="18" charset="0"/>
                <a:cs typeface="Times New Roman" panose="02020603050405020304" pitchFamily="18" charset="0"/>
              </a:rPr>
              <a:t>QUAN VỀ HỘP SỐ </a:t>
            </a:r>
            <a:r>
              <a:rPr lang="en-US" sz="2600" b="1" smtClean="0">
                <a:solidFill>
                  <a:schemeClr val="bg1"/>
                </a:solidFill>
                <a:latin typeface="Times New Roman" panose="02020603050405020304" pitchFamily="18" charset="0"/>
                <a:cs typeface="Times New Roman" panose="02020603050405020304" pitchFamily="18" charset="0"/>
              </a:rPr>
              <a:t>CVT GIAO TIẾP</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877300" cy="523220"/>
          </a:xfrm>
          <a:prstGeom prst="rect">
            <a:avLst/>
          </a:prstGeom>
        </p:spPr>
        <p:txBody>
          <a:bodyPr wrap="square">
            <a:spAutoFit/>
          </a:bodyPr>
          <a:lstStyle/>
          <a:p>
            <a:r>
              <a:rPr lang="en-US" sz="2800" b="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1.2 </a:t>
            </a:r>
            <a:r>
              <a:rPr lang="pl-PL" sz="2800" b="1" dirty="0">
                <a:solidFill>
                  <a:srgbClr val="FF0000"/>
                </a:solidFill>
                <a:latin typeface="Times New Roman" panose="02020603050405020304" pitchFamily="18" charset="0"/>
                <a:cs typeface="Times New Roman" panose="02020603050405020304" pitchFamily="18" charset="0"/>
              </a:rPr>
              <a:t>Tổng quan </a:t>
            </a:r>
            <a:r>
              <a:rPr lang="pl-PL" sz="2800" b="1">
                <a:solidFill>
                  <a:srgbClr val="FF0000"/>
                </a:solidFill>
                <a:latin typeface="Times New Roman" panose="02020603050405020304" pitchFamily="18" charset="0"/>
                <a:cs typeface="Times New Roman" panose="02020603050405020304" pitchFamily="18" charset="0"/>
              </a:rPr>
              <a:t>về </a:t>
            </a:r>
            <a:r>
              <a:rPr lang="en-US" sz="2800" b="1" smtClean="0">
                <a:solidFill>
                  <a:srgbClr val="FF0000"/>
                </a:solidFill>
                <a:latin typeface="Times New Roman" panose="02020603050405020304" pitchFamily="18" charset="0"/>
                <a:cs typeface="Times New Roman" panose="02020603050405020304" pitchFamily="18" charset="0"/>
              </a:rPr>
              <a:t>giao tiếp</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Oval 2"/>
          <p:cNvSpPr/>
          <p:nvPr/>
        </p:nvSpPr>
        <p:spPr bwMode="gray">
          <a:xfrm>
            <a:off x="16099" y="3581400"/>
            <a:ext cx="2705100" cy="1524000"/>
          </a:xfrm>
          <a:prstGeom prst="ellipse">
            <a:avLst/>
          </a:prstGeom>
          <a:noFill/>
          <a:ln w="3175" algn="ctr">
            <a:solidFill>
              <a:srgbClr val="006C1F"/>
            </a:solidFill>
            <a:round/>
            <a:headEnd/>
            <a:tailEnd/>
          </a:ln>
        </p:spPr>
        <p:txBody>
          <a:bodyPr wrap="none" rtlCol="0" anchor="ctr"/>
          <a:lstStyle/>
          <a:p>
            <a:pPr marL="0" indent="0" algn="ctr">
              <a:buNone/>
            </a:pPr>
            <a:r>
              <a:rPr lang="en-US" sz="2400" smtClean="0"/>
              <a:t>Động cơ</a:t>
            </a:r>
          </a:p>
          <a:p>
            <a:pPr marL="0" indent="0" algn="ctr">
              <a:buNone/>
            </a:pPr>
            <a:r>
              <a:rPr lang="en-US" sz="2400" b="1" smtClean="0">
                <a:solidFill>
                  <a:srgbClr val="087600"/>
                </a:solidFill>
                <a:latin typeface="Times New Roman" panose="02020603050405020304" pitchFamily="18" charset="0"/>
                <a:cs typeface="Times New Roman" panose="02020603050405020304" pitchFamily="18" charset="0"/>
              </a:rPr>
              <a:t>Hộp số CVT</a:t>
            </a:r>
            <a:endParaRPr lang="en-US" sz="2400" b="1" dirty="0">
              <a:solidFill>
                <a:srgbClr val="087600"/>
              </a:solidFill>
              <a:latin typeface="Times New Roman" panose="02020603050405020304" pitchFamily="18" charset="0"/>
              <a:cs typeface="Times New Roman" panose="02020603050405020304" pitchFamily="18" charset="0"/>
            </a:endParaRPr>
          </a:p>
        </p:txBody>
      </p:sp>
      <p:sp>
        <p:nvSpPr>
          <p:cNvPr id="4" name="Oval 3"/>
          <p:cNvSpPr/>
          <p:nvPr/>
        </p:nvSpPr>
        <p:spPr bwMode="gray">
          <a:xfrm>
            <a:off x="2514600" y="2352020"/>
            <a:ext cx="3124200" cy="1381780"/>
          </a:xfrm>
          <a:prstGeom prst="ellipse">
            <a:avLst/>
          </a:prstGeom>
          <a:noFill/>
          <a:ln w="3175" algn="ctr">
            <a:solidFill>
              <a:srgbClr val="006C1F"/>
            </a:solidFill>
            <a:round/>
            <a:headEnd/>
            <a:tailEnd/>
          </a:ln>
        </p:spPr>
        <p:txBody>
          <a:bodyPr wrap="none" rtlCol="0" anchor="ctr"/>
          <a:lstStyle/>
          <a:p>
            <a:pPr marL="0" indent="0" algn="ctr">
              <a:buNone/>
            </a:pPr>
            <a:r>
              <a:rPr lang="en-US" sz="2400" b="1" smtClean="0">
                <a:solidFill>
                  <a:srgbClr val="087600"/>
                </a:solidFill>
                <a:latin typeface="Times New Roman" panose="02020603050405020304" pitchFamily="18" charset="0"/>
                <a:cs typeface="Times New Roman" panose="02020603050405020304" pitchFamily="18" charset="0"/>
              </a:rPr>
              <a:t>Smartphone</a:t>
            </a:r>
            <a:endParaRPr lang="en-US" sz="2400" b="1" dirty="0">
              <a:solidFill>
                <a:srgbClr val="087600"/>
              </a:solidFill>
              <a:latin typeface="Times New Roman" panose="02020603050405020304" pitchFamily="18" charset="0"/>
              <a:cs typeface="Times New Roman" panose="02020603050405020304" pitchFamily="18" charset="0"/>
            </a:endParaRPr>
          </a:p>
        </p:txBody>
      </p:sp>
      <p:sp>
        <p:nvSpPr>
          <p:cNvPr id="13" name="Oval 12"/>
          <p:cNvSpPr/>
          <p:nvPr/>
        </p:nvSpPr>
        <p:spPr bwMode="gray">
          <a:xfrm>
            <a:off x="2514600" y="4790420"/>
            <a:ext cx="3124200" cy="1381780"/>
          </a:xfrm>
          <a:prstGeom prst="ellipse">
            <a:avLst/>
          </a:prstGeom>
          <a:noFill/>
          <a:ln w="3175" algn="ctr">
            <a:solidFill>
              <a:srgbClr val="006C1F"/>
            </a:solidFill>
            <a:round/>
            <a:headEnd/>
            <a:tailEnd/>
          </a:ln>
        </p:spPr>
        <p:txBody>
          <a:bodyPr wrap="none" rtlCol="0" anchor="ctr"/>
          <a:lstStyle/>
          <a:p>
            <a:pPr marL="0" indent="0" algn="ctr">
              <a:buNone/>
            </a:pPr>
            <a:r>
              <a:rPr lang="en-US" sz="2500" b="1" smtClean="0">
                <a:solidFill>
                  <a:schemeClr val="tx2">
                    <a:lumMod val="95000"/>
                    <a:lumOff val="5000"/>
                  </a:schemeClr>
                </a:solidFill>
                <a:latin typeface="Times New Roman" panose="02020603050405020304" pitchFamily="18" charset="0"/>
                <a:cs typeface="Times New Roman" panose="02020603050405020304" pitchFamily="18" charset="0"/>
              </a:rPr>
              <a:t>Máy tính</a:t>
            </a:r>
            <a:endParaRPr lang="en-US" sz="2500" b="1" dirty="0">
              <a:solidFill>
                <a:schemeClr val="tx2">
                  <a:lumMod val="95000"/>
                  <a:lumOff val="5000"/>
                </a:schemeClr>
              </a:solidFill>
              <a:latin typeface="Times New Roman" panose="02020603050405020304" pitchFamily="18" charset="0"/>
              <a:cs typeface="Times New Roman" panose="02020603050405020304" pitchFamily="18" charset="0"/>
            </a:endParaRPr>
          </a:p>
        </p:txBody>
      </p:sp>
      <p:sp>
        <p:nvSpPr>
          <p:cNvPr id="5" name="Rounded Rectangle 4"/>
          <p:cNvSpPr/>
          <p:nvPr/>
        </p:nvSpPr>
        <p:spPr bwMode="gray">
          <a:xfrm>
            <a:off x="6248400" y="2204710"/>
            <a:ext cx="2628900" cy="838200"/>
          </a:xfrm>
          <a:prstGeom prst="roundRect">
            <a:avLst/>
          </a:prstGeom>
          <a:noFill/>
          <a:ln w="3175" algn="ctr">
            <a:solidFill>
              <a:srgbClr val="006C1F"/>
            </a:solidFill>
            <a:round/>
            <a:headEnd/>
            <a:tailEnd/>
          </a:ln>
        </p:spPr>
        <p:txBody>
          <a:bodyPr wrap="none" rtlCol="0" anchor="ctr"/>
          <a:lstStyle/>
          <a:p>
            <a:pPr marL="0" indent="0" algn="ctr">
              <a:buNone/>
            </a:pPr>
            <a:r>
              <a:rPr lang="en-US" sz="2500" b="1" smtClean="0">
                <a:solidFill>
                  <a:srgbClr val="0070C0"/>
                </a:solidFill>
                <a:latin typeface="Times New Roman" panose="02020603050405020304" pitchFamily="18" charset="0"/>
                <a:cs typeface="Times New Roman" panose="02020603050405020304" pitchFamily="18" charset="0"/>
              </a:rPr>
              <a:t>android</a:t>
            </a:r>
            <a:endParaRPr lang="en-US" sz="2500" b="1" dirty="0">
              <a:solidFill>
                <a:srgbClr val="0070C0"/>
              </a:solidFill>
              <a:latin typeface="Times New Roman" panose="02020603050405020304" pitchFamily="18" charset="0"/>
              <a:cs typeface="Times New Roman" panose="02020603050405020304" pitchFamily="18" charset="0"/>
            </a:endParaRPr>
          </a:p>
        </p:txBody>
      </p:sp>
      <p:sp>
        <p:nvSpPr>
          <p:cNvPr id="15" name="Rounded Rectangle 14"/>
          <p:cNvSpPr/>
          <p:nvPr/>
        </p:nvSpPr>
        <p:spPr bwMode="gray">
          <a:xfrm>
            <a:off x="6273085" y="3235955"/>
            <a:ext cx="2628900" cy="838200"/>
          </a:xfrm>
          <a:prstGeom prst="roundRect">
            <a:avLst/>
          </a:prstGeom>
          <a:noFill/>
          <a:ln w="3175" algn="ctr">
            <a:solidFill>
              <a:srgbClr val="006C1F"/>
            </a:solidFill>
            <a:round/>
            <a:headEnd/>
            <a:tailEnd/>
          </a:ln>
        </p:spPr>
        <p:txBody>
          <a:bodyPr wrap="none" rtlCol="0" anchor="ctr"/>
          <a:lstStyle/>
          <a:p>
            <a:pPr marL="0" indent="0" algn="ctr">
              <a:buNone/>
            </a:pPr>
            <a:r>
              <a:rPr lang="en-US" sz="2500" b="1" smtClean="0">
                <a:solidFill>
                  <a:srgbClr val="0070C0"/>
                </a:solidFill>
                <a:latin typeface="Times New Roman" panose="02020603050405020304" pitchFamily="18" charset="0"/>
                <a:cs typeface="Times New Roman" panose="02020603050405020304" pitchFamily="18" charset="0"/>
              </a:rPr>
              <a:t>IOS</a:t>
            </a:r>
            <a:endParaRPr lang="en-US" sz="2500" b="1" dirty="0">
              <a:solidFill>
                <a:srgbClr val="0070C0"/>
              </a:solidFill>
              <a:latin typeface="Times New Roman" panose="02020603050405020304" pitchFamily="18" charset="0"/>
              <a:cs typeface="Times New Roman" panose="02020603050405020304" pitchFamily="18" charset="0"/>
            </a:endParaRPr>
          </a:p>
        </p:txBody>
      </p:sp>
      <p:sp>
        <p:nvSpPr>
          <p:cNvPr id="16" name="Rounded Rectangle 15"/>
          <p:cNvSpPr/>
          <p:nvPr/>
        </p:nvSpPr>
        <p:spPr bwMode="gray">
          <a:xfrm>
            <a:off x="6248400" y="5105400"/>
            <a:ext cx="2628900" cy="838200"/>
          </a:xfrm>
          <a:prstGeom prst="roundRect">
            <a:avLst/>
          </a:prstGeom>
          <a:noFill/>
          <a:ln w="3175" algn="ctr">
            <a:solidFill>
              <a:srgbClr val="006C1F"/>
            </a:solidFill>
            <a:round/>
            <a:headEnd/>
            <a:tailEnd/>
          </a:ln>
        </p:spPr>
        <p:txBody>
          <a:bodyPr wrap="none" rtlCol="0" anchor="ctr"/>
          <a:lstStyle/>
          <a:p>
            <a:pPr marL="0" indent="0" algn="ctr">
              <a:buNone/>
            </a:pPr>
            <a:r>
              <a:rPr lang="en-US" sz="2500" b="1" smtClean="0">
                <a:solidFill>
                  <a:srgbClr val="0070C0"/>
                </a:solidFill>
                <a:latin typeface="Times New Roman" panose="02020603050405020304" pitchFamily="18" charset="0"/>
                <a:cs typeface="Times New Roman" panose="02020603050405020304" pitchFamily="18" charset="0"/>
              </a:rPr>
              <a:t>Chuẩn OBD II</a:t>
            </a:r>
            <a:endParaRPr lang="en-US" sz="2500" b="1" dirty="0">
              <a:solidFill>
                <a:srgbClr val="0070C0"/>
              </a:solidFill>
              <a:latin typeface="Times New Roman" panose="02020603050405020304" pitchFamily="18" charset="0"/>
              <a:cs typeface="Times New Roman" panose="02020603050405020304" pitchFamily="18" charset="0"/>
            </a:endParaRPr>
          </a:p>
        </p:txBody>
      </p:sp>
      <p:cxnSp>
        <p:nvCxnSpPr>
          <p:cNvPr id="7" name="Straight Arrow Connector 6"/>
          <p:cNvCxnSpPr/>
          <p:nvPr/>
        </p:nvCxnSpPr>
        <p:spPr>
          <a:xfrm flipV="1">
            <a:off x="2721199" y="3657600"/>
            <a:ext cx="609600" cy="7620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2721199" y="4415845"/>
            <a:ext cx="707801" cy="4470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4" idx="6"/>
            <a:endCxn id="5" idx="1"/>
          </p:cNvCxnSpPr>
          <p:nvPr/>
        </p:nvCxnSpPr>
        <p:spPr>
          <a:xfrm flipV="1">
            <a:off x="5638800" y="2623810"/>
            <a:ext cx="609600" cy="4191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4" idx="6"/>
            <a:endCxn id="15" idx="1"/>
          </p:cNvCxnSpPr>
          <p:nvPr/>
        </p:nvCxnSpPr>
        <p:spPr>
          <a:xfrm>
            <a:off x="5638800" y="3042910"/>
            <a:ext cx="634285" cy="6121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3" idx="6"/>
          </p:cNvCxnSpPr>
          <p:nvPr/>
        </p:nvCxnSpPr>
        <p:spPr>
          <a:xfrm>
            <a:off x="5638800" y="5481310"/>
            <a:ext cx="609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70393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childTnLst>
                          </p:cTn>
                        </p:par>
                        <p:par>
                          <p:cTn id="47" fill="hold">
                            <p:stCondLst>
                              <p:cond delay="500"/>
                            </p:stCondLst>
                            <p:childTnLst>
                              <p:par>
                                <p:cTn id="48" presetID="10" presetClass="entr" presetSubtype="0"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3" grpId="0" animBg="1"/>
      <p:bldP spid="5" grpId="0" animBg="1"/>
      <p:bldP spid="15"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670" y="-153943"/>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a:solidFill>
                  <a:schemeClr val="bg1"/>
                </a:solidFill>
                <a:latin typeface="Times New Roman" panose="02020603050405020304" pitchFamily="18" charset="0"/>
                <a:cs typeface="Times New Roman" panose="02020603050405020304" pitchFamily="18" charset="0"/>
              </a:rPr>
              <a:t>PHẦN </a:t>
            </a:r>
            <a:r>
              <a:rPr lang="en-US" sz="2600" b="1" smtClean="0">
                <a:solidFill>
                  <a:schemeClr val="bg1"/>
                </a:solidFill>
                <a:latin typeface="Times New Roman" panose="02020603050405020304" pitchFamily="18" charset="0"/>
                <a:cs typeface="Times New Roman" panose="02020603050405020304" pitchFamily="18" charset="0"/>
              </a:rPr>
              <a:t>2: </a:t>
            </a:r>
            <a:r>
              <a:rPr lang="en-US" sz="2600" b="1" dirty="0">
                <a:solidFill>
                  <a:schemeClr val="bg1"/>
                </a:solidFill>
                <a:latin typeface="Times New Roman" panose="02020603050405020304" pitchFamily="18" charset="0"/>
                <a:cs typeface="Times New Roman" panose="02020603050405020304" pitchFamily="18" charset="0"/>
              </a:rPr>
              <a:t>TỔNG QUAN VẤN ĐỀ NGHIÊN CỨU</a:t>
            </a:r>
          </a:p>
        </p:txBody>
      </p:sp>
      <p:sp>
        <p:nvSpPr>
          <p:cNvPr id="2" name="Rectangle 1"/>
          <p:cNvSpPr/>
          <p:nvPr/>
        </p:nvSpPr>
        <p:spPr>
          <a:xfrm>
            <a:off x="235660" y="1033302"/>
            <a:ext cx="8877300" cy="523220"/>
          </a:xfrm>
          <a:prstGeom prst="rect">
            <a:avLst/>
          </a:prstGeom>
        </p:spPr>
        <p:txBody>
          <a:bodyPr wrap="square">
            <a:spAutoFit/>
          </a:bodyPr>
          <a:lstStyle/>
          <a:p>
            <a:r>
              <a:rPr lang="en-US" sz="2800" b="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sz="2800" b="1" smtClean="0">
                <a:solidFill>
                  <a:srgbClr val="FF0000"/>
                </a:solidFill>
              </a:rPr>
              <a:t>Tình hình nghiên cứu trong nước</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609600" y="1686626"/>
            <a:ext cx="8033826" cy="2549737"/>
          </a:xfrm>
          <a:prstGeom prst="rect">
            <a:avLst/>
          </a:prstGeom>
        </p:spPr>
        <p:txBody>
          <a:bodyPr wrap="square">
            <a:spAutoFit/>
          </a:bodyPr>
          <a:lstStyle/>
          <a:p>
            <a:pPr lvl="0" algn="just">
              <a:lnSpc>
                <a:spcPct val="150000"/>
              </a:lnSpc>
              <a:spcBef>
                <a:spcPts val="400"/>
              </a:spcBef>
              <a:spcAft>
                <a:spcPts val="400"/>
              </a:spcAft>
            </a:pPr>
            <a:r>
              <a:rPr lang="en-US" sz="2400">
                <a:latin typeface="Times New Roman" panose="02020603050405020304" pitchFamily="18" charset="0"/>
                <a:cs typeface="Times New Roman" panose="02020603050405020304" pitchFamily="18" charset="0"/>
              </a:rPr>
              <a:t>C</a:t>
            </a:r>
            <a:r>
              <a:rPr lang="en-US" sz="2400" smtClean="0">
                <a:latin typeface="Times New Roman" panose="02020603050405020304" pitchFamily="18" charset="0"/>
                <a:cs typeface="Times New Roman" panose="02020603050405020304" pitchFamily="18" charset="0"/>
              </a:rPr>
              <a:t>ác </a:t>
            </a:r>
            <a:r>
              <a:rPr lang="en-US" sz="2400">
                <a:latin typeface="Times New Roman" panose="02020603050405020304" pitchFamily="18" charset="0"/>
                <a:cs typeface="Times New Roman" panose="02020603050405020304" pitchFamily="18" charset="0"/>
              </a:rPr>
              <a:t>trường Đại Học lớn như Sư phạm kỹ thuật TP.HCM, </a:t>
            </a:r>
            <a:endParaRPr lang="en-US" sz="2400" smtClean="0">
              <a:latin typeface="Times New Roman" panose="02020603050405020304" pitchFamily="18" charset="0"/>
              <a:cs typeface="Times New Roman" panose="02020603050405020304" pitchFamily="18" charset="0"/>
            </a:endParaRPr>
          </a:p>
          <a:p>
            <a:pPr lvl="0" algn="just">
              <a:lnSpc>
                <a:spcPct val="150000"/>
              </a:lnSpc>
              <a:spcBef>
                <a:spcPts val="400"/>
              </a:spcBef>
              <a:spcAft>
                <a:spcPts val="400"/>
              </a:spcAft>
            </a:pPr>
            <a:r>
              <a:rPr lang="en-US" sz="2400" smtClean="0">
                <a:latin typeface="Times New Roman" panose="02020603050405020304" pitchFamily="18" charset="0"/>
                <a:cs typeface="Times New Roman" panose="02020603050405020304" pitchFamily="18" charset="0"/>
              </a:rPr>
              <a:t>Bách </a:t>
            </a:r>
            <a:r>
              <a:rPr lang="en-US" sz="2400">
                <a:latin typeface="Times New Roman" panose="02020603050405020304" pitchFamily="18" charset="0"/>
                <a:cs typeface="Times New Roman" panose="02020603050405020304" pitchFamily="18" charset="0"/>
              </a:rPr>
              <a:t>Khoa Hà Nội </a:t>
            </a:r>
            <a:endParaRPr lang="en-US" sz="2400" smtClean="0">
              <a:latin typeface="Times New Roman" panose="02020603050405020304" pitchFamily="18" charset="0"/>
              <a:cs typeface="Times New Roman" panose="02020603050405020304" pitchFamily="18" charset="0"/>
            </a:endParaRPr>
          </a:p>
          <a:p>
            <a:pPr lvl="0" algn="just">
              <a:lnSpc>
                <a:spcPct val="150000"/>
              </a:lnSpc>
              <a:spcBef>
                <a:spcPts val="400"/>
              </a:spcBef>
              <a:spcAft>
                <a:spcPts val="400"/>
              </a:spcAft>
            </a:pPr>
            <a:r>
              <a:rPr lang="en-US" sz="2400" smtClean="0">
                <a:latin typeface="Times New Roman" panose="02020603050405020304" pitchFamily="18" charset="0"/>
                <a:cs typeface="Times New Roman" panose="02020603050405020304" pitchFamily="18" charset="0"/>
              </a:rPr>
              <a:t>	Đã </a:t>
            </a:r>
            <a:r>
              <a:rPr lang="en-US" sz="2400">
                <a:latin typeface="Times New Roman" panose="02020603050405020304" pitchFamily="18" charset="0"/>
                <a:cs typeface="Times New Roman" panose="02020603050405020304" pitchFamily="18" charset="0"/>
              </a:rPr>
              <a:t>thực hiện các mô hình hộp số CVT </a:t>
            </a:r>
            <a:endParaRPr lang="en-US" sz="2400" smtClean="0">
              <a:latin typeface="Times New Roman" panose="02020603050405020304" pitchFamily="18" charset="0"/>
              <a:cs typeface="Times New Roman" panose="02020603050405020304" pitchFamily="18" charset="0"/>
            </a:endParaRPr>
          </a:p>
          <a:p>
            <a:pPr lvl="0" algn="just">
              <a:lnSpc>
                <a:spcPct val="150000"/>
              </a:lnSpc>
              <a:spcBef>
                <a:spcPts val="400"/>
              </a:spcBef>
              <a:spcAft>
                <a:spcPts val="400"/>
              </a:spcAft>
            </a:pPr>
            <a:r>
              <a:rPr lang="en-US" sz="2400" smtClean="0">
                <a:latin typeface="Times New Roman" panose="02020603050405020304" pitchFamily="18" charset="0"/>
                <a:cs typeface="Times New Roman" panose="02020603050405020304" pitchFamily="18" charset="0"/>
              </a:rPr>
              <a:t>	kết </a:t>
            </a:r>
            <a:r>
              <a:rPr lang="en-US" sz="2400">
                <a:latin typeface="Times New Roman" panose="02020603050405020304" pitchFamily="18" charset="0"/>
                <a:cs typeface="Times New Roman" panose="02020603050405020304" pitchFamily="18" charset="0"/>
              </a:rPr>
              <a:t>hợp với động cơ ứng dụng vào giảng dạy</a:t>
            </a:r>
            <a:endParaRPr lang="en-US" sz="2400" dirty="0">
              <a:solidFill>
                <a:srgbClr val="0D830D"/>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294992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670" y="-153943"/>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a:solidFill>
                  <a:schemeClr val="bg1"/>
                </a:solidFill>
                <a:latin typeface="Times New Roman" panose="02020603050405020304" pitchFamily="18" charset="0"/>
                <a:cs typeface="Times New Roman" panose="02020603050405020304" pitchFamily="18" charset="0"/>
              </a:rPr>
              <a:t>PHẦN </a:t>
            </a:r>
            <a:r>
              <a:rPr lang="en-US" sz="2600" b="1" smtClean="0">
                <a:solidFill>
                  <a:schemeClr val="bg1"/>
                </a:solidFill>
                <a:latin typeface="Times New Roman" panose="02020603050405020304" pitchFamily="18" charset="0"/>
                <a:cs typeface="Times New Roman" panose="02020603050405020304" pitchFamily="18" charset="0"/>
              </a:rPr>
              <a:t>2: </a:t>
            </a:r>
            <a:r>
              <a:rPr lang="en-US" sz="2600" b="1" dirty="0">
                <a:solidFill>
                  <a:schemeClr val="bg1"/>
                </a:solidFill>
                <a:latin typeface="Times New Roman" panose="02020603050405020304" pitchFamily="18" charset="0"/>
                <a:cs typeface="Times New Roman" panose="02020603050405020304" pitchFamily="18" charset="0"/>
              </a:rPr>
              <a:t>TỔNG QUAN VẤN ĐỀ NGHIÊN CỨU</a:t>
            </a:r>
          </a:p>
        </p:txBody>
      </p:sp>
      <p:sp>
        <p:nvSpPr>
          <p:cNvPr id="2" name="Rectangle 1"/>
          <p:cNvSpPr/>
          <p:nvPr/>
        </p:nvSpPr>
        <p:spPr>
          <a:xfrm>
            <a:off x="235660" y="1033302"/>
            <a:ext cx="8877300" cy="523220"/>
          </a:xfrm>
          <a:prstGeom prst="rect">
            <a:avLst/>
          </a:prstGeom>
        </p:spPr>
        <p:txBody>
          <a:bodyPr wrap="square">
            <a:spAutoFit/>
          </a:bodyPr>
          <a:lstStyle/>
          <a:p>
            <a:r>
              <a:rPr lang="en-US" sz="2800" b="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sz="2800" b="1" smtClean="0">
                <a:solidFill>
                  <a:srgbClr val="FF0000"/>
                </a:solidFill>
                <a:latin typeface="Times New Roman" panose="02020603050405020304" pitchFamily="18" charset="0"/>
                <a:cs typeface="Times New Roman" panose="02020603050405020304" pitchFamily="18" charset="0"/>
              </a:rPr>
              <a:t>Tình hình sử dụng hộp số CVT thực tế</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609600" y="1686626"/>
            <a:ext cx="8033826" cy="2446760"/>
          </a:xfrm>
          <a:prstGeom prst="rect">
            <a:avLst/>
          </a:prstGeom>
        </p:spPr>
        <p:txBody>
          <a:bodyPr wrap="square">
            <a:spAutoFit/>
          </a:bodyPr>
          <a:lstStyle/>
          <a:p>
            <a:pPr lvl="0" algn="just">
              <a:lnSpc>
                <a:spcPct val="150000"/>
              </a:lnSpc>
              <a:spcBef>
                <a:spcPts val="400"/>
              </a:spcBef>
              <a:spcAft>
                <a:spcPts val="400"/>
              </a:spcAft>
            </a:pPr>
            <a:r>
              <a:rPr lang="en-US" sz="2400" smtClean="0"/>
              <a:t>Hộp số CVT </a:t>
            </a:r>
            <a:r>
              <a:rPr lang="en-US" sz="2400"/>
              <a:t>được ứng dụng ngày càng rộng rãi </a:t>
            </a:r>
            <a:endParaRPr lang="en-US" sz="2400" smtClean="0"/>
          </a:p>
          <a:p>
            <a:pPr lvl="0" algn="just">
              <a:lnSpc>
                <a:spcPct val="150000"/>
              </a:lnSpc>
              <a:spcBef>
                <a:spcPts val="400"/>
              </a:spcBef>
              <a:spcAft>
                <a:spcPts val="400"/>
              </a:spcAft>
            </a:pPr>
            <a:r>
              <a:rPr lang="en-US" sz="2400" smtClean="0"/>
              <a:t>Do </a:t>
            </a:r>
            <a:r>
              <a:rPr lang="en-US" sz="2400"/>
              <a:t>đó việc tạo ra các trang thiết bị </a:t>
            </a:r>
            <a:r>
              <a:rPr lang="en-US" sz="2400" smtClean="0"/>
              <a:t>sử dụng hộp số CVT</a:t>
            </a:r>
          </a:p>
          <a:p>
            <a:pPr lvl="0" algn="just">
              <a:lnSpc>
                <a:spcPct val="150000"/>
              </a:lnSpc>
              <a:spcBef>
                <a:spcPts val="400"/>
              </a:spcBef>
              <a:spcAft>
                <a:spcPts val="400"/>
              </a:spcAft>
            </a:pPr>
            <a:r>
              <a:rPr lang="en-US" sz="2400"/>
              <a:t>Ứ</a:t>
            </a:r>
            <a:r>
              <a:rPr lang="en-US" sz="2400" smtClean="0"/>
              <a:t>ng </a:t>
            </a:r>
            <a:r>
              <a:rPr lang="en-US" sz="2400"/>
              <a:t>dụng giảng dạy tại các trường kỹ </a:t>
            </a:r>
            <a:r>
              <a:rPr lang="en-US" sz="2400" smtClean="0"/>
              <a:t>thuật </a:t>
            </a:r>
            <a:r>
              <a:rPr lang="en-US" sz="2400"/>
              <a:t>có vai trò quan </a:t>
            </a:r>
            <a:r>
              <a:rPr lang="en-US" sz="2400" smtClean="0"/>
              <a:t>trọng và thiết thực</a:t>
            </a:r>
            <a:endParaRPr lang="en-US" sz="2400" dirty="0">
              <a:solidFill>
                <a:srgbClr val="0D830D"/>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5038781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670" y="-153943"/>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a:solidFill>
                  <a:schemeClr val="bg1"/>
                </a:solidFill>
                <a:latin typeface="Times New Roman" panose="02020603050405020304" pitchFamily="18" charset="0"/>
                <a:cs typeface="Times New Roman" panose="02020603050405020304" pitchFamily="18" charset="0"/>
              </a:rPr>
              <a:t>PHẦN </a:t>
            </a:r>
            <a:r>
              <a:rPr lang="en-US" sz="2600" b="1" smtClean="0">
                <a:solidFill>
                  <a:schemeClr val="bg1"/>
                </a:solidFill>
                <a:latin typeface="Times New Roman" panose="02020603050405020304" pitchFamily="18" charset="0"/>
                <a:cs typeface="Times New Roman" panose="02020603050405020304" pitchFamily="18" charset="0"/>
              </a:rPr>
              <a:t>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85670" y="857049"/>
            <a:ext cx="8877300" cy="523220"/>
          </a:xfrm>
          <a:prstGeom prst="rect">
            <a:avLst/>
          </a:prstGeom>
        </p:spPr>
        <p:txBody>
          <a:bodyPr wrap="square">
            <a:spAutoFit/>
          </a:bodyPr>
          <a:lstStyle/>
          <a:p>
            <a:r>
              <a:rPr lang="en-US" sz="2800" b="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1.1 Tính khoa học</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609600" y="1755294"/>
            <a:ext cx="8190063" cy="2246769"/>
          </a:xfrm>
          <a:prstGeom prst="rect">
            <a:avLst/>
          </a:prstGeom>
        </p:spPr>
        <p:txBody>
          <a:bodyPr wrap="none">
            <a:spAutoFit/>
          </a:bodyPr>
          <a:lstStyle/>
          <a:p>
            <a:pPr lvl="0"/>
            <a:r>
              <a:rPr lang="en-US" sz="2800">
                <a:latin typeface="Times New Roman" panose="02020603050405020304" pitchFamily="18" charset="0"/>
                <a:cs typeface="Times New Roman" panose="02020603050405020304" pitchFamily="18" charset="0"/>
              </a:rPr>
              <a:t>Mô hình kết hợp giữa động cơ và hộp số CVT </a:t>
            </a:r>
            <a:endParaRPr lang="en-US" sz="2800" smtClean="0">
              <a:latin typeface="Times New Roman" panose="02020603050405020304" pitchFamily="18" charset="0"/>
              <a:cs typeface="Times New Roman" panose="02020603050405020304" pitchFamily="18" charset="0"/>
            </a:endParaRPr>
          </a:p>
          <a:p>
            <a:pPr lvl="0"/>
            <a:endParaRPr lang="en-US" sz="2800">
              <a:latin typeface="Times New Roman" panose="02020603050405020304" pitchFamily="18" charset="0"/>
              <a:cs typeface="Times New Roman" panose="02020603050405020304" pitchFamily="18" charset="0"/>
            </a:endParaRPr>
          </a:p>
          <a:p>
            <a:pPr lvl="0" algn="just"/>
            <a:r>
              <a:rPr lang="en-US" sz="2800">
                <a:latin typeface="Times New Roman" panose="02020603050405020304" pitchFamily="18" charset="0"/>
                <a:cs typeface="Times New Roman" panose="02020603050405020304" pitchFamily="18" charset="0"/>
              </a:rPr>
              <a:t>Mô hình có thể kết nối với máy tính hoặc smartphone </a:t>
            </a:r>
            <a:endParaRPr lang="en-US" sz="2800" smtClean="0">
              <a:latin typeface="Times New Roman" panose="02020603050405020304" pitchFamily="18" charset="0"/>
              <a:cs typeface="Times New Roman" panose="02020603050405020304" pitchFamily="18" charset="0"/>
            </a:endParaRPr>
          </a:p>
          <a:p>
            <a:pPr lvl="0" algn="just"/>
            <a:r>
              <a:rPr lang="en-US" sz="2800" smtClean="0">
                <a:latin typeface="Times New Roman" panose="02020603050405020304" pitchFamily="18" charset="0"/>
                <a:cs typeface="Times New Roman" panose="02020603050405020304" pitchFamily="18" charset="0"/>
              </a:rPr>
              <a:t>để </a:t>
            </a:r>
            <a:r>
              <a:rPr lang="en-US" sz="2800">
                <a:latin typeface="Times New Roman" panose="02020603050405020304" pitchFamily="18" charset="0"/>
                <a:cs typeface="Times New Roman" panose="02020603050405020304" pitchFamily="18" charset="0"/>
              </a:rPr>
              <a:t>chẩn đoán hư hỏng hệ thống điện động cơ và hộp số </a:t>
            </a:r>
            <a:endParaRPr lang="en-US" sz="2800" smtClean="0">
              <a:latin typeface="Times New Roman" panose="02020603050405020304" pitchFamily="18" charset="0"/>
              <a:cs typeface="Times New Roman" panose="02020603050405020304" pitchFamily="18" charset="0"/>
            </a:endParaRPr>
          </a:p>
          <a:p>
            <a:pPr lvl="0"/>
            <a:endParaRPr lang="en-US" sz="2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47369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670" y="-153943"/>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a:solidFill>
                  <a:schemeClr val="bg1"/>
                </a:solidFill>
                <a:latin typeface="Times New Roman" panose="02020603050405020304" pitchFamily="18" charset="0"/>
                <a:cs typeface="Times New Roman" panose="02020603050405020304" pitchFamily="18" charset="0"/>
              </a:rPr>
              <a:t>PHẦN </a:t>
            </a:r>
            <a:r>
              <a:rPr lang="en-US" sz="2600" b="1" smtClean="0">
                <a:solidFill>
                  <a:schemeClr val="bg1"/>
                </a:solidFill>
                <a:latin typeface="Times New Roman" panose="02020603050405020304" pitchFamily="18" charset="0"/>
                <a:cs typeface="Times New Roman" panose="02020603050405020304" pitchFamily="18" charset="0"/>
              </a:rPr>
              <a:t>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85670" y="857049"/>
            <a:ext cx="8877300" cy="523220"/>
          </a:xfrm>
          <a:prstGeom prst="rect">
            <a:avLst/>
          </a:prstGeom>
        </p:spPr>
        <p:txBody>
          <a:bodyPr wrap="square">
            <a:spAutoFit/>
          </a:bodyPr>
          <a:lstStyle/>
          <a:p>
            <a:r>
              <a:rPr lang="en-US" sz="2800" b="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1.2 Tính ứng dụng vào giảng dạy và nghiên cứu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615542" y="1600200"/>
            <a:ext cx="8229561" cy="4154984"/>
          </a:xfrm>
          <a:prstGeom prst="rect">
            <a:avLst/>
          </a:prstGeom>
        </p:spPr>
        <p:txBody>
          <a:bodyPr wrap="square">
            <a:spAutoFit/>
          </a:bodyPr>
          <a:lstStyle/>
          <a:p>
            <a:pPr lvl="0" algn="just"/>
            <a:r>
              <a:rPr lang="en-US" sz="2400" smtClean="0"/>
              <a:t>Trên </a:t>
            </a:r>
            <a:r>
              <a:rPr lang="en-US" sz="2400"/>
              <a:t>mô hình, giảng viên và sinh viên có thể tự tạo ra những hư hỏng giả định </a:t>
            </a:r>
            <a:r>
              <a:rPr lang="en-US" sz="2400" smtClean="0"/>
              <a:t>từ </a:t>
            </a:r>
            <a:r>
              <a:rPr lang="en-US" sz="2400"/>
              <a:t>đó giúp việc dạy và học tốt hơn, thực tế </a:t>
            </a:r>
            <a:r>
              <a:rPr lang="en-US" sz="2400" smtClean="0"/>
              <a:t>hơn</a:t>
            </a:r>
          </a:p>
          <a:p>
            <a:pPr lvl="0" algn="just"/>
            <a:endParaRPr lang="en-US" sz="2400"/>
          </a:p>
          <a:p>
            <a:pPr lvl="0" algn="just"/>
            <a:r>
              <a:rPr lang="en-US" sz="2400" smtClean="0"/>
              <a:t>Mô hình có sử dụng các ký thuật về lập trình, điện tử công suất, vi điều khiển </a:t>
            </a:r>
            <a:r>
              <a:rPr lang="en-US" sz="2400" smtClean="0"/>
              <a:t>Nên </a:t>
            </a:r>
            <a:r>
              <a:rPr lang="en-US" sz="2400" smtClean="0"/>
              <a:t>người học có thể mở rộng nghiên cứu các lĩnh vực trong giai đoạn 4.0</a:t>
            </a:r>
          </a:p>
          <a:p>
            <a:pPr lvl="0" algn="just"/>
            <a:endParaRPr lang="en-US" sz="2400"/>
          </a:p>
          <a:p>
            <a:pPr lvl="0" algn="just"/>
            <a:r>
              <a:rPr lang="en-US" sz="2400" smtClean="0"/>
              <a:t>Bản thân mô hình có tính kế thừa nên có thể kết hợp giảng dạy nhiều bài </a:t>
            </a:r>
            <a:r>
              <a:rPr lang="en-US" sz="2400" smtClean="0"/>
              <a:t>học Về </a:t>
            </a:r>
            <a:r>
              <a:rPr lang="en-US" sz="2400" smtClean="0"/>
              <a:t>phun xăng, đánh lửa, điện động cơ, hệ thống truyền lực…</a:t>
            </a:r>
            <a:endParaRPr lang="en-US" sz="2400"/>
          </a:p>
        </p:txBody>
      </p:sp>
    </p:spTree>
    <p:extLst>
      <p:ext uri="{BB962C8B-B14F-4D97-AF65-F5344CB8AC3E}">
        <p14:creationId xmlns:p14="http://schemas.microsoft.com/office/powerpoint/2010/main" val="16914824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670" y="-153943"/>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a:solidFill>
                  <a:schemeClr val="bg1"/>
                </a:solidFill>
                <a:latin typeface="Times New Roman" panose="02020603050405020304" pitchFamily="18" charset="0"/>
                <a:cs typeface="Times New Roman" panose="02020603050405020304" pitchFamily="18" charset="0"/>
              </a:rPr>
              <a:t>PHẦN </a:t>
            </a:r>
            <a:r>
              <a:rPr lang="en-US" sz="2600" b="1" smtClean="0">
                <a:solidFill>
                  <a:schemeClr val="bg1"/>
                </a:solidFill>
                <a:latin typeface="Times New Roman" panose="02020603050405020304" pitchFamily="18" charset="0"/>
                <a:cs typeface="Times New Roman" panose="02020603050405020304" pitchFamily="18" charset="0"/>
              </a:rPr>
              <a:t>4: DỰ TRÙ KINH PHÍ</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85670" y="857049"/>
            <a:ext cx="8877300" cy="2369880"/>
          </a:xfrm>
          <a:prstGeom prst="rect">
            <a:avLst/>
          </a:prstGeom>
        </p:spPr>
        <p:txBody>
          <a:bodyPr wrap="square">
            <a:spAutoFit/>
          </a:bodyPr>
          <a:lstStyle/>
          <a:p>
            <a:r>
              <a:rPr lang="en-US" sz="2800" b="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1.1 </a:t>
            </a:r>
            <a:r>
              <a:rPr lang="en-US" sz="2400" b="1">
                <a:solidFill>
                  <a:srgbClr val="FF0000"/>
                </a:solidFill>
                <a:latin typeface="Times New Roman" panose="02020603050405020304" pitchFamily="18" charset="0"/>
                <a:cs typeface="Times New Roman" panose="02020603050405020304" pitchFamily="18" charset="0"/>
              </a:rPr>
              <a:t>KINH PHÍ THỰC </a:t>
            </a:r>
            <a:r>
              <a:rPr lang="en-US" sz="2400" b="1" smtClean="0">
                <a:solidFill>
                  <a:srgbClr val="FF0000"/>
                </a:solidFill>
                <a:latin typeface="Times New Roman" panose="02020603050405020304" pitchFamily="18" charset="0"/>
                <a:cs typeface="Times New Roman" panose="02020603050405020304" pitchFamily="18" charset="0"/>
              </a:rPr>
              <a:t>HIỆN</a:t>
            </a:r>
          </a:p>
          <a:p>
            <a:endParaRPr lang="en-US" sz="2400" b="1">
              <a:solidFill>
                <a:srgbClr val="FF0000"/>
              </a:solidFill>
              <a:latin typeface="Times New Roman" panose="02020603050405020304" pitchFamily="18" charset="0"/>
              <a:cs typeface="Times New Roman" panose="02020603050405020304" pitchFamily="18" charset="0"/>
            </a:endParaRPr>
          </a:p>
          <a:p>
            <a:r>
              <a:rPr lang="en-US" sz="2400" b="1" smtClean="0">
                <a:solidFill>
                  <a:srgbClr val="FF0000"/>
                </a:solidFill>
                <a:latin typeface="Times New Roman" panose="02020603050405020304" pitchFamily="18" charset="0"/>
                <a:cs typeface="Times New Roman" panose="02020603050405020304" pitchFamily="18" charset="0"/>
              </a:rPr>
              <a:t>	</a:t>
            </a:r>
            <a:r>
              <a:rPr lang="en-US" sz="2400" b="1" smtClean="0">
                <a:latin typeface="Times New Roman" panose="02020603050405020304" pitchFamily="18" charset="0"/>
                <a:cs typeface="Times New Roman" panose="02020603050405020304" pitchFamily="18" charset="0"/>
              </a:rPr>
              <a:t>TỔNG KINH PHÍ DỰ TRÙ</a:t>
            </a:r>
          </a:p>
          <a:p>
            <a:endParaRPr lang="en-US" sz="2400" b="1" smtClean="0">
              <a:latin typeface="Times New Roman" panose="02020603050405020304" pitchFamily="18" charset="0"/>
              <a:cs typeface="Times New Roman" panose="02020603050405020304" pitchFamily="18" charset="0"/>
            </a:endParaRPr>
          </a:p>
          <a:p>
            <a:r>
              <a:rPr lang="en-US" sz="2400" b="1">
                <a:solidFill>
                  <a:srgbClr val="FF0000"/>
                </a:solidFill>
                <a:latin typeface="Times New Roman" panose="02020603050405020304" pitchFamily="18" charset="0"/>
                <a:cs typeface="Times New Roman" panose="02020603050405020304" pitchFamily="18" charset="0"/>
              </a:rPr>
              <a:t>	</a:t>
            </a:r>
            <a:r>
              <a:rPr lang="en-US" sz="2400" b="1" smtClean="0">
                <a:solidFill>
                  <a:srgbClr val="FF0000"/>
                </a:solidFill>
                <a:latin typeface="Times New Roman" panose="02020603050405020304" pitchFamily="18" charset="0"/>
                <a:cs typeface="Times New Roman" panose="02020603050405020304" pitchFamily="18" charset="0"/>
              </a:rPr>
              <a:t>	</a:t>
            </a:r>
            <a:r>
              <a:rPr lang="en-US" b="1"/>
              <a:t> </a:t>
            </a:r>
            <a:r>
              <a:rPr lang="en-US" sz="2400" b="1" smtClean="0"/>
              <a:t>85.000.000 (TÁM MƯƠI LĂM TRIỆU ĐỒNG)</a:t>
            </a:r>
          </a:p>
          <a:p>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522988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728188092"/>
              </p:ext>
            </p:extLst>
          </p:nvPr>
        </p:nvGraphicFramePr>
        <p:xfrm>
          <a:off x="762000" y="1600200"/>
          <a:ext cx="7086601" cy="3291840"/>
        </p:xfrm>
        <a:graphic>
          <a:graphicData uri="http://schemas.openxmlformats.org/drawingml/2006/table">
            <a:tbl>
              <a:tblPr>
                <a:tableStyleId>{5C22544A-7EE6-4342-B048-85BDC9FD1C3A}</a:tableStyleId>
              </a:tblPr>
              <a:tblGrid>
                <a:gridCol w="4724400">
                  <a:extLst>
                    <a:ext uri="{9D8B030D-6E8A-4147-A177-3AD203B41FA5}">
                      <a16:colId xmlns:a16="http://schemas.microsoft.com/office/drawing/2014/main" val="3386220082"/>
                    </a:ext>
                  </a:extLst>
                </a:gridCol>
                <a:gridCol w="2362201">
                  <a:extLst>
                    <a:ext uri="{9D8B030D-6E8A-4147-A177-3AD203B41FA5}">
                      <a16:colId xmlns:a16="http://schemas.microsoft.com/office/drawing/2014/main" val="893561002"/>
                    </a:ext>
                  </a:extLst>
                </a:gridCol>
              </a:tblGrid>
              <a:tr h="2438400">
                <a:tc>
                  <a:txBody>
                    <a:bodyPr/>
                    <a:lstStyle/>
                    <a:p>
                      <a:pPr marL="0" marR="0">
                        <a:spcBef>
                          <a:spcPts val="0"/>
                        </a:spcBef>
                        <a:spcAft>
                          <a:spcPts val="0"/>
                        </a:spcAft>
                      </a:pPr>
                      <a:r>
                        <a:rPr lang="en-US" sz="2400">
                          <a:effectLst/>
                          <a:latin typeface="Times New Roman" panose="02020603050405020304" pitchFamily="18" charset="0"/>
                          <a:cs typeface="Times New Roman" panose="02020603050405020304" pitchFamily="18" charset="0"/>
                        </a:rPr>
                        <a:t>Chi công lao động tham gia trực tiếp thực hiện đề </a:t>
                      </a:r>
                      <a:r>
                        <a:rPr lang="en-US" sz="2400" smtClean="0">
                          <a:effectLst/>
                          <a:latin typeface="Times New Roman" panose="02020603050405020304" pitchFamily="18" charset="0"/>
                          <a:cs typeface="Times New Roman" panose="02020603050405020304" pitchFamily="18" charset="0"/>
                        </a:rPr>
                        <a:t>tài</a:t>
                      </a:r>
                    </a:p>
                    <a:p>
                      <a:pPr marL="0" marR="0">
                        <a:spcBef>
                          <a:spcPts val="0"/>
                        </a:spcBef>
                        <a:spcAft>
                          <a:spcPts val="0"/>
                        </a:spcAft>
                      </a:pPr>
                      <a:endParaRPr lang="en-US" sz="2400">
                        <a:effectLst/>
                        <a:latin typeface="Times New Roman" panose="02020603050405020304" pitchFamily="18" charset="0"/>
                        <a:cs typeface="Times New Roman" panose="02020603050405020304" pitchFamily="18" charset="0"/>
                      </a:endParaRPr>
                    </a:p>
                    <a:p>
                      <a:pPr marL="0" marR="0" algn="just">
                        <a:spcBef>
                          <a:spcPts val="0"/>
                        </a:spcBef>
                        <a:spcAft>
                          <a:spcPts val="0"/>
                        </a:spcAft>
                      </a:pPr>
                      <a:r>
                        <a:rPr lang="en-US" sz="2400">
                          <a:effectLst/>
                          <a:latin typeface="Times New Roman" panose="02020603050405020304" pitchFamily="18" charset="0"/>
                          <a:cs typeface="Times New Roman" panose="02020603050405020304" pitchFamily="18" charset="0"/>
                        </a:rPr>
                        <a:t>Nguyễn Hữu </a:t>
                      </a:r>
                      <a:r>
                        <a:rPr lang="en-US" sz="2400" smtClean="0">
                          <a:effectLst/>
                          <a:latin typeface="Times New Roman" panose="02020603050405020304" pitchFamily="18" charset="0"/>
                          <a:cs typeface="Times New Roman" panose="02020603050405020304" pitchFamily="18" charset="0"/>
                        </a:rPr>
                        <a:t>Mạnh</a:t>
                      </a:r>
                    </a:p>
                    <a:p>
                      <a:pPr marL="0" marR="0" algn="just">
                        <a:spcBef>
                          <a:spcPts val="0"/>
                        </a:spcBef>
                        <a:spcAft>
                          <a:spcPts val="0"/>
                        </a:spcAft>
                      </a:pPr>
                      <a:endParaRPr lang="en-US" sz="2400">
                        <a:effectLst/>
                        <a:latin typeface="Times New Roman" panose="02020603050405020304" pitchFamily="18" charset="0"/>
                        <a:cs typeface="Times New Roman" panose="02020603050405020304" pitchFamily="18" charset="0"/>
                      </a:endParaRPr>
                    </a:p>
                    <a:p>
                      <a:pPr marL="0" marR="0">
                        <a:spcBef>
                          <a:spcPts val="0"/>
                        </a:spcBef>
                        <a:spcAft>
                          <a:spcPts val="0"/>
                        </a:spcAft>
                      </a:pPr>
                      <a:r>
                        <a:rPr lang="en-US" sz="2400">
                          <a:effectLst/>
                          <a:latin typeface="Times New Roman" panose="02020603050405020304" pitchFamily="18" charset="0"/>
                          <a:cs typeface="Times New Roman" panose="02020603050405020304" pitchFamily="18" charset="0"/>
                        </a:rPr>
                        <a:t>Nguyễn Lương </a:t>
                      </a:r>
                      <a:r>
                        <a:rPr lang="en-US" sz="2400" smtClean="0">
                          <a:effectLst/>
                          <a:latin typeface="Times New Roman" panose="02020603050405020304" pitchFamily="18" charset="0"/>
                          <a:cs typeface="Times New Roman" panose="02020603050405020304" pitchFamily="18" charset="0"/>
                        </a:rPr>
                        <a:t>Tâm</a:t>
                      </a:r>
                    </a:p>
                    <a:p>
                      <a:pPr marL="0" marR="0">
                        <a:spcBef>
                          <a:spcPts val="0"/>
                        </a:spcBef>
                        <a:spcAft>
                          <a:spcPts val="0"/>
                        </a:spcAft>
                      </a:pPr>
                      <a:endParaRPr lang="en-US" sz="2400">
                        <a:effectLst/>
                        <a:latin typeface="Times New Roman" panose="02020603050405020304" pitchFamily="18" charset="0"/>
                        <a:cs typeface="Times New Roman" panose="02020603050405020304" pitchFamily="18" charset="0"/>
                      </a:endParaRPr>
                    </a:p>
                    <a:p>
                      <a:pPr marL="0" marR="0">
                        <a:spcBef>
                          <a:spcPts val="0"/>
                        </a:spcBef>
                        <a:spcAft>
                          <a:spcPts val="0"/>
                        </a:spcAft>
                      </a:pPr>
                      <a:r>
                        <a:rPr lang="en-US" sz="2400">
                          <a:effectLst/>
                          <a:latin typeface="Times New Roman" panose="02020603050405020304" pitchFamily="18" charset="0"/>
                          <a:cs typeface="Times New Roman" panose="02020603050405020304" pitchFamily="18" charset="0"/>
                        </a:rPr>
                        <a:t>Hoàng Phúc Bảo</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just">
                        <a:spcBef>
                          <a:spcPts val="0"/>
                        </a:spcBef>
                        <a:spcAft>
                          <a:spcPts val="0"/>
                        </a:spcAft>
                      </a:pPr>
                      <a:endParaRPr lang="en-US" sz="2400" smtClean="0">
                        <a:effectLst/>
                        <a:latin typeface="Times New Roman" panose="02020603050405020304" pitchFamily="18" charset="0"/>
                        <a:cs typeface="Times New Roman" panose="02020603050405020304" pitchFamily="18" charset="0"/>
                      </a:endParaRPr>
                    </a:p>
                    <a:p>
                      <a:pPr marL="0" marR="0" algn="just">
                        <a:spcBef>
                          <a:spcPts val="0"/>
                        </a:spcBef>
                        <a:spcAft>
                          <a:spcPts val="0"/>
                        </a:spcAft>
                      </a:pPr>
                      <a:endParaRPr lang="en-US" sz="2400" smtClean="0">
                        <a:effectLst/>
                        <a:latin typeface="Times New Roman" panose="02020603050405020304" pitchFamily="18" charset="0"/>
                        <a:cs typeface="Times New Roman" panose="02020603050405020304" pitchFamily="18" charset="0"/>
                      </a:endParaRPr>
                    </a:p>
                    <a:p>
                      <a:pPr marL="0" marR="0" algn="just">
                        <a:spcBef>
                          <a:spcPts val="0"/>
                        </a:spcBef>
                        <a:spcAft>
                          <a:spcPts val="0"/>
                        </a:spcAft>
                      </a:pPr>
                      <a:r>
                        <a:rPr lang="en-US" sz="2400" smtClean="0">
                          <a:effectLst/>
                          <a:latin typeface="Times New Roman" panose="02020603050405020304" pitchFamily="18" charset="0"/>
                          <a:cs typeface="Times New Roman" panose="02020603050405020304" pitchFamily="18" charset="0"/>
                        </a:rPr>
                        <a:t>600 </a:t>
                      </a:r>
                      <a:r>
                        <a:rPr lang="en-US" sz="2400">
                          <a:effectLst/>
                          <a:latin typeface="Times New Roman" panose="02020603050405020304" pitchFamily="18" charset="0"/>
                          <a:cs typeface="Times New Roman" panose="02020603050405020304" pitchFamily="18" charset="0"/>
                        </a:rPr>
                        <a:t>Giờ </a:t>
                      </a:r>
                      <a:r>
                        <a:rPr lang="en-US" sz="2400" smtClean="0">
                          <a:effectLst/>
                          <a:latin typeface="Times New Roman" panose="02020603050405020304" pitchFamily="18" charset="0"/>
                          <a:cs typeface="Times New Roman" panose="02020603050405020304" pitchFamily="18" charset="0"/>
                        </a:rPr>
                        <a:t>NCKH</a:t>
                      </a:r>
                    </a:p>
                    <a:p>
                      <a:pPr marL="0" marR="0" algn="just">
                        <a:spcBef>
                          <a:spcPts val="0"/>
                        </a:spcBef>
                        <a:spcAft>
                          <a:spcPts val="0"/>
                        </a:spcAft>
                      </a:pPr>
                      <a:endParaRPr lang="en-US" sz="2400">
                        <a:effectLst/>
                        <a:latin typeface="Times New Roman" panose="02020603050405020304" pitchFamily="18" charset="0"/>
                        <a:cs typeface="Times New Roman" panose="02020603050405020304" pitchFamily="18" charset="0"/>
                      </a:endParaRPr>
                    </a:p>
                    <a:p>
                      <a:pPr marL="0" marR="0" algn="just">
                        <a:spcBef>
                          <a:spcPts val="0"/>
                        </a:spcBef>
                        <a:spcAft>
                          <a:spcPts val="0"/>
                        </a:spcAft>
                      </a:pPr>
                      <a:r>
                        <a:rPr lang="en-US" sz="2400">
                          <a:effectLst/>
                          <a:latin typeface="Times New Roman" panose="02020603050405020304" pitchFamily="18" charset="0"/>
                          <a:cs typeface="Times New Roman" panose="02020603050405020304" pitchFamily="18" charset="0"/>
                        </a:rPr>
                        <a:t>200 Giờ </a:t>
                      </a:r>
                      <a:r>
                        <a:rPr lang="en-US" sz="2400" smtClean="0">
                          <a:effectLst/>
                          <a:latin typeface="Times New Roman" panose="02020603050405020304" pitchFamily="18" charset="0"/>
                          <a:cs typeface="Times New Roman" panose="02020603050405020304" pitchFamily="18" charset="0"/>
                        </a:rPr>
                        <a:t>NCKH</a:t>
                      </a:r>
                    </a:p>
                    <a:p>
                      <a:pPr marL="0" marR="0" algn="just">
                        <a:spcBef>
                          <a:spcPts val="0"/>
                        </a:spcBef>
                        <a:spcAft>
                          <a:spcPts val="0"/>
                        </a:spcAft>
                      </a:pPr>
                      <a:endParaRPr lang="en-US" sz="2400">
                        <a:effectLst/>
                        <a:latin typeface="Times New Roman" panose="02020603050405020304" pitchFamily="18" charset="0"/>
                        <a:cs typeface="Times New Roman" panose="02020603050405020304" pitchFamily="18" charset="0"/>
                      </a:endParaRPr>
                    </a:p>
                    <a:p>
                      <a:pPr marL="0" marR="0" algn="just">
                        <a:spcBef>
                          <a:spcPts val="0"/>
                        </a:spcBef>
                        <a:spcAft>
                          <a:spcPts val="0"/>
                        </a:spcAft>
                      </a:pPr>
                      <a:r>
                        <a:rPr lang="en-US" sz="2400">
                          <a:effectLst/>
                          <a:latin typeface="Times New Roman" panose="02020603050405020304" pitchFamily="18" charset="0"/>
                          <a:cs typeface="Times New Roman" panose="02020603050405020304" pitchFamily="18" charset="0"/>
                        </a:rPr>
                        <a:t>200 Giờ </a:t>
                      </a:r>
                      <a:r>
                        <a:rPr lang="en-US" sz="2400" smtClean="0">
                          <a:effectLst/>
                          <a:latin typeface="Times New Roman" panose="02020603050405020304" pitchFamily="18" charset="0"/>
                          <a:cs typeface="Times New Roman" panose="02020603050405020304" pitchFamily="18" charset="0"/>
                        </a:rPr>
                        <a:t>NCKH</a:t>
                      </a:r>
                    </a:p>
                    <a:p>
                      <a:pPr marL="0" marR="0" algn="just">
                        <a:spcBef>
                          <a:spcPts val="0"/>
                        </a:spcBef>
                        <a:spcAft>
                          <a:spcPts val="0"/>
                        </a:spcAft>
                      </a:pPr>
                      <a:endParaRPr lang="en-US" sz="2400">
                        <a:effectLst/>
                        <a:latin typeface="Times New Roman" panose="02020603050405020304" pitchFamily="18" charset="0"/>
                        <a:cs typeface="Times New Roman" panose="02020603050405020304" pitchFamily="18" charset="0"/>
                      </a:endParaRPr>
                    </a:p>
                    <a:p>
                      <a:pPr marL="0" marR="0" algn="just">
                        <a:spcBef>
                          <a:spcPts val="0"/>
                        </a:spcBef>
                        <a:spcAft>
                          <a:spcPts val="0"/>
                        </a:spcAft>
                      </a:pPr>
                      <a:r>
                        <a:rPr lang="en-US" sz="2400">
                          <a:effectLst/>
                          <a:latin typeface="Times New Roman" panose="02020603050405020304" pitchFamily="18" charset="0"/>
                          <a:cs typeface="Times New Roman" panose="02020603050405020304" pitchFamily="18" charset="0"/>
                        </a:rPr>
                        <a:t>200 Giờ NCKH</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215539931"/>
                  </a:ext>
                </a:extLst>
              </a:tr>
            </a:tbl>
          </a:graphicData>
        </a:graphic>
      </p:graphicFrame>
      <p:sp>
        <p:nvSpPr>
          <p:cNvPr id="11" name="Snip Diagonal Corner Rectangle 3"/>
          <p:cNvSpPr>
            <a:spLocks/>
          </p:cNvSpPr>
          <p:nvPr/>
        </p:nvSpPr>
        <p:spPr bwMode="auto">
          <a:xfrm>
            <a:off x="185670" y="-153943"/>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a:solidFill>
                  <a:schemeClr val="bg1"/>
                </a:solidFill>
                <a:latin typeface="Times New Roman" panose="02020603050405020304" pitchFamily="18" charset="0"/>
                <a:cs typeface="Times New Roman" panose="02020603050405020304" pitchFamily="18" charset="0"/>
              </a:rPr>
              <a:t>PHẦN </a:t>
            </a:r>
            <a:r>
              <a:rPr lang="en-US" sz="2600" b="1" smtClean="0">
                <a:solidFill>
                  <a:schemeClr val="bg1"/>
                </a:solidFill>
                <a:latin typeface="Times New Roman" panose="02020603050405020304" pitchFamily="18" charset="0"/>
                <a:cs typeface="Times New Roman" panose="02020603050405020304" pitchFamily="18" charset="0"/>
              </a:rPr>
              <a:t>4: DỰ TRÙ KINH PHÍ</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85670" y="857049"/>
            <a:ext cx="8877300" cy="830997"/>
          </a:xfrm>
          <a:prstGeom prst="rect">
            <a:avLst/>
          </a:prstGeom>
        </p:spPr>
        <p:txBody>
          <a:bodyPr wrap="square">
            <a:spAutoFit/>
          </a:bodyPr>
          <a:lstStyle/>
          <a:p>
            <a:pPr marL="457200" indent="-457200">
              <a:buAutoNum type="arabicPeriod"/>
            </a:pPr>
            <a:r>
              <a:rPr lang="en-US" sz="2400" b="1" smtClean="0">
                <a:solidFill>
                  <a:srgbClr val="FF0000"/>
                </a:solidFill>
                <a:latin typeface="Times New Roman" panose="02020603050405020304" pitchFamily="18" charset="0"/>
                <a:cs typeface="Times New Roman" panose="02020603050405020304" pitchFamily="18" charset="0"/>
              </a:rPr>
              <a:t>NGUỒN </a:t>
            </a:r>
            <a:r>
              <a:rPr lang="en-US" sz="2400" b="1">
                <a:solidFill>
                  <a:srgbClr val="FF0000"/>
                </a:solidFill>
                <a:latin typeface="Times New Roman" panose="02020603050405020304" pitchFamily="18" charset="0"/>
                <a:cs typeface="Times New Roman" panose="02020603050405020304" pitchFamily="18" charset="0"/>
              </a:rPr>
              <a:t>KINH </a:t>
            </a:r>
            <a:r>
              <a:rPr lang="en-US" sz="2400" b="1" smtClean="0">
                <a:solidFill>
                  <a:srgbClr val="FF0000"/>
                </a:solidFill>
                <a:latin typeface="Times New Roman" panose="02020603050405020304" pitchFamily="18" charset="0"/>
                <a:cs typeface="Times New Roman" panose="02020603050405020304" pitchFamily="18" charset="0"/>
              </a:rPr>
              <a:t>PHÍ</a:t>
            </a:r>
          </a:p>
          <a:p>
            <a:endParaRPr lang="en-US" sz="2400" b="1">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036148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670" y="-153943"/>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a:solidFill>
                  <a:schemeClr val="bg1"/>
                </a:solidFill>
                <a:latin typeface="Times New Roman" panose="02020603050405020304" pitchFamily="18" charset="0"/>
                <a:cs typeface="Times New Roman" panose="02020603050405020304" pitchFamily="18" charset="0"/>
              </a:rPr>
              <a:t>PHẦN </a:t>
            </a:r>
            <a:r>
              <a:rPr lang="en-US" sz="2600" b="1" smtClean="0">
                <a:solidFill>
                  <a:schemeClr val="bg1"/>
                </a:solidFill>
                <a:latin typeface="Times New Roman" panose="02020603050405020304" pitchFamily="18" charset="0"/>
                <a:cs typeface="Times New Roman" panose="02020603050405020304" pitchFamily="18" charset="0"/>
              </a:rPr>
              <a:t>4: DỰ TRÙ KINH PHÍ</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85670" y="857049"/>
            <a:ext cx="8877300" cy="830997"/>
          </a:xfrm>
          <a:prstGeom prst="rect">
            <a:avLst/>
          </a:prstGeom>
        </p:spPr>
        <p:txBody>
          <a:bodyPr wrap="square">
            <a:spAutoFit/>
          </a:bodyPr>
          <a:lstStyle/>
          <a:p>
            <a:r>
              <a:rPr lang="en-US" sz="2400" b="1" smtClean="0">
                <a:solidFill>
                  <a:srgbClr val="FF0000"/>
                </a:solidFill>
                <a:latin typeface="Times New Roman" panose="02020603050405020304" pitchFamily="18" charset="0"/>
                <a:cs typeface="Times New Roman" panose="02020603050405020304" pitchFamily="18" charset="0"/>
              </a:rPr>
              <a:t>DỰ KIẾN SẢN PHẨM</a:t>
            </a:r>
            <a:endParaRPr lang="en-US" sz="2400" b="1" smtClean="0">
              <a:solidFill>
                <a:srgbClr val="FF0000"/>
              </a:solidFill>
              <a:latin typeface="Times New Roman" panose="02020603050405020304" pitchFamily="18" charset="0"/>
              <a:cs typeface="Times New Roman" panose="02020603050405020304" pitchFamily="18" charset="0"/>
            </a:endParaRPr>
          </a:p>
          <a:p>
            <a:endParaRPr lang="en-US" sz="2400" b="1">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pic>
        <p:nvPicPr>
          <p:cNvPr id="6" name="Picture 5"/>
          <p:cNvPicPr/>
          <p:nvPr/>
        </p:nvPicPr>
        <p:blipFill>
          <a:blip r:embed="rId4">
            <a:extLst>
              <a:ext uri="{28A0092B-C50C-407E-A947-70E740481C1C}">
                <a14:useLocalDpi xmlns:a14="http://schemas.microsoft.com/office/drawing/2010/main" val="0"/>
              </a:ext>
            </a:extLst>
          </a:blip>
          <a:srcRect/>
          <a:stretch>
            <a:fillRect/>
          </a:stretch>
        </p:blipFill>
        <p:spPr bwMode="auto">
          <a:xfrm>
            <a:off x="1219199" y="1447800"/>
            <a:ext cx="7016303" cy="5410200"/>
          </a:xfrm>
          <a:prstGeom prst="rect">
            <a:avLst/>
          </a:prstGeom>
          <a:noFill/>
          <a:ln>
            <a:noFill/>
          </a:ln>
        </p:spPr>
      </p:pic>
    </p:spTree>
    <p:extLst>
      <p:ext uri="{BB962C8B-B14F-4D97-AF65-F5344CB8AC3E}">
        <p14:creationId xmlns:p14="http://schemas.microsoft.com/office/powerpoint/2010/main" val="35356303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2" name="Rectangle 1"/>
          <p:cNvSpPr/>
          <p:nvPr/>
        </p:nvSpPr>
        <p:spPr>
          <a:xfrm>
            <a:off x="355369" y="1009918"/>
            <a:ext cx="8458200" cy="5170646"/>
          </a:xfrm>
          <a:prstGeom prst="rect">
            <a:avLst/>
          </a:prstGeom>
        </p:spPr>
        <p:txBody>
          <a:bodyPr wrap="square">
            <a:spAutoFit/>
          </a:bodyPr>
          <a:lstStyle/>
          <a:p>
            <a:pPr algn="just">
              <a:lnSpc>
                <a:spcPct val="150000"/>
              </a:lnSpc>
            </a:pPr>
            <a:r>
              <a:rPr lang="en-US" sz="2600">
                <a:solidFill>
                  <a:srgbClr val="FF0000"/>
                </a:solidFill>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Mô hình rất cần thiết cho hoạt động giảng dạy.</a:t>
            </a:r>
          </a:p>
          <a:p>
            <a:pPr algn="just">
              <a:lnSpc>
                <a:spcPct val="150000"/>
              </a:lnSpc>
            </a:pPr>
            <a:r>
              <a:rPr lang="en-US"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Mô hình theo sản phẩm được sử dụng trên thị trường.</a:t>
            </a:r>
          </a:p>
          <a:p>
            <a:pPr algn="just">
              <a:lnSpc>
                <a:spcPct val="150000"/>
              </a:lnSpc>
            </a:pPr>
            <a:r>
              <a:rPr lang="en-US"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Mô hình có thể truy xuất lỗi.</a:t>
            </a:r>
          </a:p>
          <a:p>
            <a:pPr algn="just">
              <a:lnSpc>
                <a:spcPct val="150000"/>
              </a:lnSpc>
            </a:pPr>
            <a:r>
              <a:rPr lang="en-US"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Mô hình có thể tạo hư hỏng chủ động.</a:t>
            </a:r>
          </a:p>
          <a:p>
            <a:pPr algn="just">
              <a:lnSpc>
                <a:spcPct val="150000"/>
              </a:lnSpc>
            </a:pPr>
            <a:r>
              <a:rPr lang="en-US"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Mô hình sử dụng các ứng dụng có thể mở rộng lĩnh vực nghiên cứu hoặc học tập</a:t>
            </a:r>
          </a:p>
          <a:p>
            <a:pPr algn="just">
              <a:lnSpc>
                <a:spcPct val="150000"/>
              </a:lnSpc>
            </a:pPr>
            <a:r>
              <a:rPr lang="en-US"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Mô hình sử dụng cho nhiều nội dung học tập</a:t>
            </a:r>
          </a:p>
          <a:p>
            <a:pPr algn="just">
              <a:lnSpc>
                <a:spcPct val="150000"/>
              </a:lnSpc>
            </a:pPr>
            <a:r>
              <a:rPr lang="en-US"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Kinh phí phù hợp với điều kiện và khả năng của </a:t>
            </a:r>
            <a:r>
              <a:rPr lang="en-US" sz="2400" smtClean="0">
                <a:latin typeface="Times New Roman" panose="02020603050405020304" pitchFamily="18" charset="0"/>
                <a:cs typeface="Times New Roman" panose="02020603050405020304" pitchFamily="18" charset="0"/>
              </a:rPr>
              <a:t>đơn </a:t>
            </a:r>
            <a:r>
              <a:rPr lang="en-US" sz="2400" smtClean="0">
                <a:latin typeface="Times New Roman" panose="02020603050405020304" pitchFamily="18" charset="0"/>
                <a:cs typeface="Times New Roman" panose="02020603050405020304" pitchFamily="18" charset="0"/>
              </a:rPr>
              <a:t>vị.</a:t>
            </a:r>
            <a:endParaRPr lang="en-US" sz="2400" dirty="0">
              <a:latin typeface="Times New Roman" panose="02020603050405020304" pitchFamily="18" charset="0"/>
              <a:cs typeface="Times New Roman" panose="02020603050405020304" pitchFamily="18" charset="0"/>
            </a:endParaRPr>
          </a:p>
          <a:p>
            <a:pPr lvl="0" algn="just">
              <a:lnSpc>
                <a:spcPct val="150000"/>
              </a:lnSpc>
            </a:pPr>
            <a:r>
              <a:rPr lang="en-US" sz="2600" smtClean="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p:txBody>
      </p:sp>
      <p:sp>
        <p:nvSpPr>
          <p:cNvPr id="6" name="Snip Diagonal Corner Rectangle 3"/>
          <p:cNvSpPr>
            <a:spLocks/>
          </p:cNvSpPr>
          <p:nvPr/>
        </p:nvSpPr>
        <p:spPr bwMode="auto">
          <a:xfrm>
            <a:off x="12469"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3200" b="1" dirty="0" smtClean="0">
                <a:solidFill>
                  <a:schemeClr val="bg1"/>
                </a:solidFill>
                <a:latin typeface="Times New Roman" panose="02020603050405020304" pitchFamily="18" charset="0"/>
                <a:cs typeface="Times New Roman" panose="02020603050405020304" pitchFamily="18" charset="0"/>
              </a:rPr>
              <a:t>KẾT LUẬN</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43104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539&quot;/&gt;&lt;/object&gt;&lt;object type=&quot;3&quot; unique_id=&quot;10004&quot;&gt;&lt;property id=&quot;20148&quot; value=&quot;5&quot;/&gt;&lt;property id=&quot;20300&quot; value=&quot;Slide 2&quot;/&gt;&lt;property id=&quot;20307&quot; value=&quot;818&quot;/&gt;&lt;/object&gt;&lt;object type=&quot;3&quot; unique_id=&quot;10006&quot;&gt;&lt;property id=&quot;20148&quot; value=&quot;5&quot;/&gt;&lt;property id=&quot;20300&quot; value=&quot;Slide 3&quot;/&gt;&lt;property id=&quot;20307&quot; value=&quot;712&quot;/&gt;&lt;/object&gt;&lt;object type=&quot;3&quot; unique_id=&quot;10007&quot;&gt;&lt;property id=&quot;20148&quot; value=&quot;5&quot;/&gt;&lt;property id=&quot;20300&quot; value=&quot;Slide 4&quot;/&gt;&lt;property id=&quot;20307&quot; value=&quot;882&quot;/&gt;&lt;/object&gt;&lt;object type=&quot;3&quot; unique_id=&quot;10008&quot;&gt;&lt;property id=&quot;20148&quot; value=&quot;5&quot;/&gt;&lt;property id=&quot;20300&quot; value=&quot;Slide 5&quot;/&gt;&lt;property id=&quot;20307&quot; value=&quot;883&quot;/&gt;&lt;/object&gt;&lt;object type=&quot;3&quot; unique_id=&quot;10009&quot;&gt;&lt;property id=&quot;20148&quot; value=&quot;5&quot;/&gt;&lt;property id=&quot;20300&quot; value=&quot;Slide 6&quot;/&gt;&lt;property id=&quot;20307&quot; value=&quot;885&quot;/&gt;&lt;/object&gt;&lt;object type=&quot;3&quot; unique_id=&quot;10010&quot;&gt;&lt;property id=&quot;20148&quot; value=&quot;5&quot;/&gt;&lt;property id=&quot;20300&quot; value=&quot;Slide 7&quot;/&gt;&lt;property id=&quot;20307&quot; value=&quot;890&quot;/&gt;&lt;/object&gt;&lt;object type=&quot;3&quot; unique_id=&quot;10011&quot;&gt;&lt;property id=&quot;20148&quot; value=&quot;5&quot;/&gt;&lt;property id=&quot;20300&quot; value=&quot;Slide 8&quot;/&gt;&lt;property id=&quot;20307&quot; value=&quot;891&quot;/&gt;&lt;/object&gt;&lt;object type=&quot;3&quot; unique_id=&quot;10012&quot;&gt;&lt;property id=&quot;20148&quot; value=&quot;5&quot;/&gt;&lt;property id=&quot;20300&quot; value=&quot;Slide 9&quot;/&gt;&lt;property id=&quot;20307&quot; value=&quot;636&quot;/&gt;&lt;/object&gt;&lt;object type=&quot;3&quot; unique_id=&quot;10013&quot;&gt;&lt;property id=&quot;20148&quot; value=&quot;5&quot;/&gt;&lt;property id=&quot;20300&quot; value=&quot;Slide 10&quot;/&gt;&lt;property id=&quot;20307&quot; value=&quot;892&quot;/&gt;&lt;/object&gt;&lt;object type=&quot;3&quot; unique_id=&quot;10014&quot;&gt;&lt;property id=&quot;20148&quot; value=&quot;5&quot;/&gt;&lt;property id=&quot;20300&quot; value=&quot;Slide 11&quot;/&gt;&lt;property id=&quot;20307&quot; value=&quot;893&quot;/&gt;&lt;/object&gt;&lt;object type=&quot;3&quot; unique_id=&quot;10167&quot;&gt;&lt;property id=&quot;20148&quot; value=&quot;5&quot;/&gt;&lt;property id=&quot;20300&quot; value=&quot;Slide 12&quot;/&gt;&lt;property id=&quot;20307&quot; value=&quot;759&quot;/&gt;&lt;/object&gt;&lt;object type=&quot;3&quot; unique_id=&quot;10168&quot;&gt;&lt;property id=&quot;20148&quot; value=&quot;5&quot;/&gt;&lt;property id=&quot;20300&quot; value=&quot;Slide 13&quot;/&gt;&lt;property id=&quot;20307&quot; value=&quot;822&quot;/&gt;&lt;/object&gt;&lt;/object&gt;&lt;object type=&quot;8&quot; unique_id=&quot;10336&quot;&gt;&lt;/object&gt;&lt;/object&gt;&lt;/database&gt;"/>
  <p:tag name="SECTOMILLISECCONVERTED" val="1"/>
</p:tagLst>
</file>

<file path=ppt/theme/theme1.xml><?xml version="1.0" encoding="utf-8"?>
<a:theme xmlns:a="http://schemas.openxmlformats.org/drawingml/2006/main" name="cdb2004c003l-[ThuVienNet.VN]">
  <a:themeElements>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gradFill rotWithShape="1">
          <a:gsLst>
            <a:gs pos="0">
              <a:srgbClr val="FFFFFF"/>
            </a:gs>
            <a:gs pos="100000">
              <a:srgbClr val="E7F5CF"/>
            </a:gs>
          </a:gsLst>
          <a:lin ang="0" scaled="1"/>
        </a:gradFill>
        <a:ln w="3175" algn="ctr">
          <a:solidFill>
            <a:schemeClr val="folHlink"/>
          </a:solidFill>
          <a:round/>
          <a:headEnd/>
          <a:tailEnd/>
        </a:ln>
      </a:spPr>
      <a:bodyPr wrap="none" anchor="ctr"/>
      <a:lstStyle>
        <a:defPPr marL="0" indent="0">
          <a:buNone/>
          <a:defRPr sz="2800" b="1" dirty="0">
            <a:solidFill>
              <a:srgbClr val="FF0000"/>
            </a:solidFill>
            <a:latin typeface="Times New Roman" panose="02020603050405020304" pitchFamily="18" charset="0"/>
            <a:cs typeface="Times New Roman" panose="02020603050405020304" pitchFamily="18" charset="0"/>
          </a:defRPr>
        </a:defPPr>
      </a:lstStyle>
    </a:spDef>
  </a:objectDefaults>
  <a:extraClrSchemeLst>
    <a:extraClrScheme>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clrMap bg1="lt1" tx1="dk1" bg2="lt2" tx2="dk2" accent1="accent1" accent2="accent2" accent3="accent3" accent4="accent4" accent5="accent5" accent6="accent6" hlink="hlink" folHlink="folHlink"/>
    </a:extraClrScheme>
    <a:extraClrScheme>
      <a:clrScheme name="sample 2">
        <a:dk1>
          <a:srgbClr val="29698D"/>
        </a:dk1>
        <a:lt1>
          <a:srgbClr val="FFFFFF"/>
        </a:lt1>
        <a:dk2>
          <a:srgbClr val="000000"/>
        </a:dk2>
        <a:lt2>
          <a:srgbClr val="A1BABD"/>
        </a:lt2>
        <a:accent1>
          <a:srgbClr val="FF5050"/>
        </a:accent1>
        <a:accent2>
          <a:srgbClr val="FF9933"/>
        </a:accent2>
        <a:accent3>
          <a:srgbClr val="FFFFFF"/>
        </a:accent3>
        <a:accent4>
          <a:srgbClr val="215978"/>
        </a:accent4>
        <a:accent5>
          <a:srgbClr val="FFB3B3"/>
        </a:accent5>
        <a:accent6>
          <a:srgbClr val="E78A2D"/>
        </a:accent6>
        <a:hlink>
          <a:srgbClr val="00CC99"/>
        </a:hlink>
        <a:folHlink>
          <a:srgbClr val="83A6A7"/>
        </a:folHlink>
      </a:clrScheme>
      <a:clrMap bg1="lt1" tx1="dk1" bg2="lt2" tx2="dk2" accent1="accent1" accent2="accent2" accent3="accent3" accent4="accent4" accent5="accent5" accent6="accent6" hlink="hlink" folHlink="folHlink"/>
    </a:extraClrScheme>
    <a:extraClrScheme>
      <a:clrScheme name="sample 3">
        <a:dk1>
          <a:srgbClr val="666699"/>
        </a:dk1>
        <a:lt1>
          <a:srgbClr val="FFFFFF"/>
        </a:lt1>
        <a:dk2>
          <a:srgbClr val="000000"/>
        </a:dk2>
        <a:lt2>
          <a:srgbClr val="C0C0C0"/>
        </a:lt2>
        <a:accent1>
          <a:srgbClr val="72B88E"/>
        </a:accent1>
        <a:accent2>
          <a:srgbClr val="C78DD7"/>
        </a:accent2>
        <a:accent3>
          <a:srgbClr val="FFFFFF"/>
        </a:accent3>
        <a:accent4>
          <a:srgbClr val="565682"/>
        </a:accent4>
        <a:accent5>
          <a:srgbClr val="BCD8C6"/>
        </a:accent5>
        <a:accent6>
          <a:srgbClr val="B47FC3"/>
        </a:accent6>
        <a:hlink>
          <a:srgbClr val="3197BB"/>
        </a:hlink>
        <a:folHlink>
          <a:srgbClr val="878FA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14387</TotalTime>
  <Words>805</Words>
  <Application>Microsoft Office PowerPoint</Application>
  <PresentationFormat>On-screen Show (4:3)</PresentationFormat>
  <Paragraphs>143</Paragraphs>
  <Slides>14</Slides>
  <Notes>14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14</vt:i4>
      </vt:variant>
    </vt:vector>
  </HeadingPairs>
  <TitlesOfParts>
    <vt:vector size="24" baseType="lpstr">
      <vt:lpstr>Arial</vt:lpstr>
      <vt:lpstr>Arial Unicode MS</vt:lpstr>
      <vt:lpstr>Calibri</vt:lpstr>
      <vt:lpstr>Consolas</vt:lpstr>
      <vt:lpstr>ＭＳ Ｐゴシック</vt:lpstr>
      <vt:lpstr>Times New Roman</vt:lpstr>
      <vt:lpstr>Verdana</vt:lpstr>
      <vt:lpstr>Wingdings</vt:lpstr>
      <vt:lpstr>cdb2004c003l-[ThuVienNet.VN]</vt:lpstr>
      <vt:lpstr>Diseño predeterminado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 Tip</dc:title>
  <dc:creator>Dr.Luong</dc:creator>
  <cp:lastModifiedBy>Admin</cp:lastModifiedBy>
  <cp:revision>806</cp:revision>
  <cp:lastPrinted>2017-05-26T03:02:31Z</cp:lastPrinted>
  <dcterms:created xsi:type="dcterms:W3CDTF">2013-09-11T03:08:41Z</dcterms:created>
  <dcterms:modified xsi:type="dcterms:W3CDTF">2019-01-15T06:36:24Z</dcterms:modified>
</cp:coreProperties>
</file>